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</p:sldMasterIdLst>
  <p:notesMasterIdLst>
    <p:notesMasterId r:id="rId23"/>
  </p:notesMasterIdLst>
  <p:sldIdLst>
    <p:sldId id="257" r:id="rId2"/>
    <p:sldId id="297" r:id="rId3"/>
    <p:sldId id="319" r:id="rId4"/>
    <p:sldId id="322" r:id="rId5"/>
    <p:sldId id="320" r:id="rId6"/>
    <p:sldId id="336" r:id="rId7"/>
    <p:sldId id="321" r:id="rId8"/>
    <p:sldId id="323" r:id="rId9"/>
    <p:sldId id="324" r:id="rId10"/>
    <p:sldId id="325" r:id="rId11"/>
    <p:sldId id="337" r:id="rId12"/>
    <p:sldId id="326" r:id="rId13"/>
    <p:sldId id="338" r:id="rId14"/>
    <p:sldId id="339" r:id="rId15"/>
    <p:sldId id="327" r:id="rId16"/>
    <p:sldId id="340" r:id="rId17"/>
    <p:sldId id="342" r:id="rId18"/>
    <p:sldId id="343" r:id="rId19"/>
    <p:sldId id="345" r:id="rId20"/>
    <p:sldId id="318" r:id="rId21"/>
    <p:sldId id="344" r:id="rId22"/>
  </p:sldIdLst>
  <p:sldSz cx="9144000" cy="6858000" type="screen4x3"/>
  <p:notesSz cx="6797675" cy="987425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Tahom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Tahom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Tahom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Tahoma" pitchFamily="34" charset="0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7" autoAdjust="0"/>
    <p:restoredTop sz="85866" autoAdjust="0"/>
  </p:normalViewPr>
  <p:slideViewPr>
    <p:cSldViewPr>
      <p:cViewPr>
        <p:scale>
          <a:sx n="75" d="100"/>
          <a:sy n="75" d="100"/>
        </p:scale>
        <p:origin x="-894" y="-5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4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1863" y="741363"/>
            <a:ext cx="4933950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91063"/>
            <a:ext cx="5438775" cy="444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788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</a:defRPr>
            </a:lvl1pPr>
          </a:lstStyle>
          <a:p>
            <a:pPr>
              <a:defRPr/>
            </a:pPr>
            <a:fld id="{1245A958-A9B0-4F46-A80F-8BBBCE13E8C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918485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Unix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명령어들을 파이프로 연결하면 복잡한 작업도 간단히 처리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보다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간략화</a:t>
            </a:r>
            <a:r>
              <a:rPr lang="ko-KR" altLang="en-US" baseline="0" dirty="0" smtClean="0"/>
              <a:t> 위해 중요 명령어 숙지 요망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err="1" smtClean="0"/>
              <a:t>awk</a:t>
            </a:r>
            <a:r>
              <a:rPr lang="en-US" altLang="ko-KR" baseline="0" dirty="0" smtClean="0"/>
              <a:t> : </a:t>
            </a:r>
            <a:r>
              <a:rPr lang="ko-KR" altLang="en-US" baseline="0" dirty="0" smtClean="0"/>
              <a:t>파이프를 통해 전단되는 데이터의 </a:t>
            </a:r>
            <a:r>
              <a:rPr lang="ko-KR" altLang="en-US" baseline="0" dirty="0" err="1" smtClean="0"/>
              <a:t>스트림을</a:t>
            </a:r>
            <a:r>
              <a:rPr lang="ko-KR" altLang="en-US" baseline="0" dirty="0" smtClean="0"/>
              <a:t> 분석하기 위한 프로그래밍 환경을 제공하는 강력한 툴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	</a:t>
            </a:r>
            <a:r>
              <a:rPr lang="ko-KR" altLang="en-US" baseline="0" dirty="0" smtClean="0"/>
              <a:t>아주 강력한 자료 분석 시스템도 프로그래밍 가능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통상적으로 많이 사용되는 프로그램은 두어줄</a:t>
            </a:r>
            <a:endParaRPr lang="en-US" altLang="ko-KR" baseline="0" dirty="0" smtClean="0"/>
          </a:p>
          <a:p>
            <a:r>
              <a:rPr lang="en-US" altLang="ko-KR" baseline="0" dirty="0" err="1" smtClean="0"/>
              <a:t>sed</a:t>
            </a:r>
            <a:r>
              <a:rPr lang="en-US" altLang="ko-KR" baseline="0" dirty="0" smtClean="0"/>
              <a:t> : </a:t>
            </a:r>
            <a:r>
              <a:rPr lang="ko-KR" altLang="en-US" baseline="0" dirty="0" err="1" smtClean="0"/>
              <a:t>스트림</a:t>
            </a:r>
            <a:r>
              <a:rPr lang="ko-KR" altLang="en-US" baseline="0" dirty="0" smtClean="0"/>
              <a:t> 편집기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tr</a:t>
            </a:r>
            <a:r>
              <a:rPr lang="en-US" altLang="ko-KR" baseline="0" dirty="0" smtClean="0"/>
              <a:t> : </a:t>
            </a:r>
            <a:r>
              <a:rPr lang="ko-KR" altLang="en-US" baseline="0" dirty="0" smtClean="0"/>
              <a:t>문자변환기</a:t>
            </a:r>
            <a:r>
              <a:rPr lang="en-US" altLang="ko-KR" baseline="0" dirty="0" smtClean="0"/>
              <a:t>, cut : </a:t>
            </a:r>
            <a:r>
              <a:rPr lang="ko-KR" altLang="en-US" baseline="0" dirty="0" smtClean="0"/>
              <a:t>열 </a:t>
            </a:r>
            <a:r>
              <a:rPr lang="ko-KR" altLang="en-US" baseline="0" dirty="0" err="1" smtClean="0"/>
              <a:t>추출기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45A958-A9B0-4F46-A80F-8BBBCE13E8C7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45880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Unix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명령어들을 파이프로 연결하면 복잡한 작업도 간단히 처리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보다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간략화</a:t>
            </a:r>
            <a:r>
              <a:rPr lang="ko-KR" altLang="en-US" baseline="0" dirty="0" smtClean="0"/>
              <a:t> 위해 중요 명령어 숙지 요망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err="1" smtClean="0"/>
              <a:t>awk</a:t>
            </a:r>
            <a:r>
              <a:rPr lang="en-US" altLang="ko-KR" baseline="0" dirty="0" smtClean="0"/>
              <a:t> : </a:t>
            </a:r>
            <a:r>
              <a:rPr lang="ko-KR" altLang="en-US" baseline="0" dirty="0" smtClean="0"/>
              <a:t>파이프를 통해 전단되는 데이터의 </a:t>
            </a:r>
            <a:r>
              <a:rPr lang="ko-KR" altLang="en-US" baseline="0" dirty="0" err="1" smtClean="0"/>
              <a:t>스트림을</a:t>
            </a:r>
            <a:r>
              <a:rPr lang="ko-KR" altLang="en-US" baseline="0" dirty="0" smtClean="0"/>
              <a:t> 분석하기 위한 프로그래밍 환경을 제공하는 강력한 툴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	</a:t>
            </a:r>
            <a:r>
              <a:rPr lang="ko-KR" altLang="en-US" baseline="0" dirty="0" smtClean="0"/>
              <a:t>아주 강력한 자료 분석 시스템도 프로그래밍 가능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통상적으로 많이 사용되는 프로그램은 두어줄</a:t>
            </a:r>
            <a:endParaRPr lang="en-US" altLang="ko-KR" baseline="0" dirty="0" smtClean="0"/>
          </a:p>
          <a:p>
            <a:r>
              <a:rPr lang="en-US" altLang="ko-KR" baseline="0" dirty="0" err="1" smtClean="0"/>
              <a:t>sed</a:t>
            </a:r>
            <a:r>
              <a:rPr lang="en-US" altLang="ko-KR" baseline="0" dirty="0" smtClean="0"/>
              <a:t> : </a:t>
            </a:r>
            <a:r>
              <a:rPr lang="ko-KR" altLang="en-US" baseline="0" dirty="0" err="1" smtClean="0"/>
              <a:t>스트림</a:t>
            </a:r>
            <a:r>
              <a:rPr lang="ko-KR" altLang="en-US" baseline="0" dirty="0" smtClean="0"/>
              <a:t> 편집기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tr</a:t>
            </a:r>
            <a:r>
              <a:rPr lang="en-US" altLang="ko-KR" baseline="0" dirty="0" smtClean="0"/>
              <a:t> : </a:t>
            </a:r>
            <a:r>
              <a:rPr lang="ko-KR" altLang="en-US" baseline="0" dirty="0" smtClean="0"/>
              <a:t>문자변환기</a:t>
            </a:r>
            <a:r>
              <a:rPr lang="en-US" altLang="ko-KR" baseline="0" dirty="0" smtClean="0"/>
              <a:t>, cut : </a:t>
            </a:r>
            <a:r>
              <a:rPr lang="ko-KR" altLang="en-US" baseline="0" dirty="0" smtClean="0"/>
              <a:t>열 </a:t>
            </a:r>
            <a:r>
              <a:rPr lang="ko-KR" altLang="en-US" baseline="0" smtClean="0"/>
              <a:t>추출기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45A958-A9B0-4F46-A80F-8BBBCE13E8C7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45880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Unix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명령어들을 파이프로 연결하면 복잡한 작업도 간단히 처리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보다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간략화</a:t>
            </a:r>
            <a:r>
              <a:rPr lang="ko-KR" altLang="en-US" baseline="0" dirty="0" smtClean="0"/>
              <a:t> 위해 중요 명령어 숙지 요망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err="1" smtClean="0"/>
              <a:t>awk</a:t>
            </a:r>
            <a:r>
              <a:rPr lang="en-US" altLang="ko-KR" baseline="0" dirty="0" smtClean="0"/>
              <a:t> : </a:t>
            </a:r>
            <a:r>
              <a:rPr lang="ko-KR" altLang="en-US" baseline="0" dirty="0" smtClean="0"/>
              <a:t>파이프를 통해 전단되는 데이터의 </a:t>
            </a:r>
            <a:r>
              <a:rPr lang="ko-KR" altLang="en-US" baseline="0" dirty="0" err="1" smtClean="0"/>
              <a:t>스트림을</a:t>
            </a:r>
            <a:r>
              <a:rPr lang="ko-KR" altLang="en-US" baseline="0" dirty="0" smtClean="0"/>
              <a:t> 분석하기 위한 프로그래밍 환경을 제공하는 강력한 툴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	</a:t>
            </a:r>
            <a:r>
              <a:rPr lang="ko-KR" altLang="en-US" baseline="0" dirty="0" smtClean="0"/>
              <a:t>아주 강력한 자료 분석 시스템도 프로그래밍 가능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통상적으로 많이 사용되는 프로그램은 두어줄</a:t>
            </a:r>
            <a:endParaRPr lang="en-US" altLang="ko-KR" baseline="0" dirty="0" smtClean="0"/>
          </a:p>
          <a:p>
            <a:r>
              <a:rPr lang="en-US" altLang="ko-KR" baseline="0" dirty="0" err="1" smtClean="0"/>
              <a:t>sed</a:t>
            </a:r>
            <a:r>
              <a:rPr lang="en-US" altLang="ko-KR" baseline="0" dirty="0" smtClean="0"/>
              <a:t> : </a:t>
            </a:r>
            <a:r>
              <a:rPr lang="ko-KR" altLang="en-US" baseline="0" dirty="0" err="1" smtClean="0"/>
              <a:t>스트림</a:t>
            </a:r>
            <a:r>
              <a:rPr lang="ko-KR" altLang="en-US" baseline="0" dirty="0" smtClean="0"/>
              <a:t> 편집기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tr</a:t>
            </a:r>
            <a:r>
              <a:rPr lang="en-US" altLang="ko-KR" baseline="0" dirty="0" smtClean="0"/>
              <a:t> : </a:t>
            </a:r>
            <a:r>
              <a:rPr lang="ko-KR" altLang="en-US" baseline="0" dirty="0" smtClean="0"/>
              <a:t>문자변환기</a:t>
            </a:r>
            <a:r>
              <a:rPr lang="en-US" altLang="ko-KR" baseline="0" dirty="0" smtClean="0"/>
              <a:t>, cut : </a:t>
            </a:r>
            <a:r>
              <a:rPr lang="ko-KR" altLang="en-US" baseline="0" dirty="0" smtClean="0"/>
              <a:t>열 </a:t>
            </a:r>
            <a:r>
              <a:rPr lang="ko-KR" altLang="en-US" baseline="0" smtClean="0"/>
              <a:t>추출기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45A958-A9B0-4F46-A80F-8BBBCE13E8C7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45880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Unix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명령어들을 파이프로 연결하면 복잡한 작업도 간단히 처리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보다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간략화</a:t>
            </a:r>
            <a:r>
              <a:rPr lang="ko-KR" altLang="en-US" baseline="0" dirty="0" smtClean="0"/>
              <a:t> 위해 중요 명령어 숙지 요망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err="1" smtClean="0"/>
              <a:t>awk</a:t>
            </a:r>
            <a:r>
              <a:rPr lang="en-US" altLang="ko-KR" baseline="0" dirty="0" smtClean="0"/>
              <a:t> : </a:t>
            </a:r>
            <a:r>
              <a:rPr lang="ko-KR" altLang="en-US" baseline="0" dirty="0" smtClean="0"/>
              <a:t>파이프를 통해 전단되는 데이터의 </a:t>
            </a:r>
            <a:r>
              <a:rPr lang="ko-KR" altLang="en-US" baseline="0" dirty="0" err="1" smtClean="0"/>
              <a:t>스트림을</a:t>
            </a:r>
            <a:r>
              <a:rPr lang="ko-KR" altLang="en-US" baseline="0" dirty="0" smtClean="0"/>
              <a:t> 분석하기 위한 프로그래밍 환경을 제공하는 강력한 툴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	</a:t>
            </a:r>
            <a:r>
              <a:rPr lang="ko-KR" altLang="en-US" baseline="0" dirty="0" smtClean="0"/>
              <a:t>아주 강력한 자료 분석 시스템도 프로그래밍 가능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통상적으로 많이 사용되는 프로그램은 두어줄</a:t>
            </a:r>
            <a:endParaRPr lang="en-US" altLang="ko-KR" baseline="0" dirty="0" smtClean="0"/>
          </a:p>
          <a:p>
            <a:r>
              <a:rPr lang="en-US" altLang="ko-KR" baseline="0" dirty="0" err="1" smtClean="0"/>
              <a:t>sed</a:t>
            </a:r>
            <a:r>
              <a:rPr lang="en-US" altLang="ko-KR" baseline="0" dirty="0" smtClean="0"/>
              <a:t> : </a:t>
            </a:r>
            <a:r>
              <a:rPr lang="ko-KR" altLang="en-US" baseline="0" dirty="0" err="1" smtClean="0"/>
              <a:t>스트림</a:t>
            </a:r>
            <a:r>
              <a:rPr lang="ko-KR" altLang="en-US" baseline="0" dirty="0" smtClean="0"/>
              <a:t> 편집기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tr</a:t>
            </a:r>
            <a:r>
              <a:rPr lang="en-US" altLang="ko-KR" baseline="0" dirty="0" smtClean="0"/>
              <a:t> : </a:t>
            </a:r>
            <a:r>
              <a:rPr lang="ko-KR" altLang="en-US" baseline="0" dirty="0" smtClean="0"/>
              <a:t>문자변환기</a:t>
            </a:r>
            <a:r>
              <a:rPr lang="en-US" altLang="ko-KR" baseline="0" dirty="0" smtClean="0"/>
              <a:t>, cut : </a:t>
            </a:r>
            <a:r>
              <a:rPr lang="ko-KR" altLang="en-US" baseline="0" dirty="0" smtClean="0"/>
              <a:t>열 </a:t>
            </a:r>
            <a:r>
              <a:rPr lang="ko-KR" altLang="en-US" baseline="0" smtClean="0"/>
              <a:t>추출기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45A958-A9B0-4F46-A80F-8BBBCE13E8C7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45880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Unix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명령어들을 파이프로 연결하면 복잡한 작업도 간단히 처리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보다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간략화</a:t>
            </a:r>
            <a:r>
              <a:rPr lang="ko-KR" altLang="en-US" baseline="0" dirty="0" smtClean="0"/>
              <a:t> 위해 중요 명령어 숙지 요망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err="1" smtClean="0"/>
              <a:t>awk</a:t>
            </a:r>
            <a:r>
              <a:rPr lang="en-US" altLang="ko-KR" baseline="0" dirty="0" smtClean="0"/>
              <a:t> : </a:t>
            </a:r>
            <a:r>
              <a:rPr lang="ko-KR" altLang="en-US" baseline="0" dirty="0" smtClean="0"/>
              <a:t>파이프를 통해 전단되는 데이터의 </a:t>
            </a:r>
            <a:r>
              <a:rPr lang="ko-KR" altLang="en-US" baseline="0" dirty="0" err="1" smtClean="0"/>
              <a:t>스트림을</a:t>
            </a:r>
            <a:r>
              <a:rPr lang="ko-KR" altLang="en-US" baseline="0" dirty="0" smtClean="0"/>
              <a:t> 분석하기 위한 프로그래밍 환경을 제공하는 강력한 툴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	</a:t>
            </a:r>
            <a:r>
              <a:rPr lang="ko-KR" altLang="en-US" baseline="0" dirty="0" smtClean="0"/>
              <a:t>아주 강력한 자료 분석 시스템도 프로그래밍 가능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통상적으로 많이 사용되는 프로그램은 두어줄</a:t>
            </a:r>
            <a:endParaRPr lang="en-US" altLang="ko-KR" baseline="0" dirty="0" smtClean="0"/>
          </a:p>
          <a:p>
            <a:r>
              <a:rPr lang="en-US" altLang="ko-KR" baseline="0" dirty="0" err="1" smtClean="0"/>
              <a:t>sed</a:t>
            </a:r>
            <a:r>
              <a:rPr lang="en-US" altLang="ko-KR" baseline="0" dirty="0" smtClean="0"/>
              <a:t> : </a:t>
            </a:r>
            <a:r>
              <a:rPr lang="ko-KR" altLang="en-US" baseline="0" dirty="0" err="1" smtClean="0"/>
              <a:t>스트림</a:t>
            </a:r>
            <a:r>
              <a:rPr lang="ko-KR" altLang="en-US" baseline="0" dirty="0" smtClean="0"/>
              <a:t> 편집기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tr</a:t>
            </a:r>
            <a:r>
              <a:rPr lang="en-US" altLang="ko-KR" baseline="0" dirty="0" smtClean="0"/>
              <a:t> : </a:t>
            </a:r>
            <a:r>
              <a:rPr lang="ko-KR" altLang="en-US" baseline="0" dirty="0" smtClean="0"/>
              <a:t>문자변환기</a:t>
            </a:r>
            <a:r>
              <a:rPr lang="en-US" altLang="ko-KR" baseline="0" dirty="0" smtClean="0"/>
              <a:t>, cut : </a:t>
            </a:r>
            <a:r>
              <a:rPr lang="ko-KR" altLang="en-US" baseline="0" dirty="0" smtClean="0"/>
              <a:t>열 </a:t>
            </a:r>
            <a:r>
              <a:rPr lang="ko-KR" altLang="en-US" baseline="0" smtClean="0"/>
              <a:t>추출기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45A958-A9B0-4F46-A80F-8BBBCE13E8C7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458808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Unix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명령어들을 파이프로 연결하면 복잡한 작업도 간단히 처리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보다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간략화</a:t>
            </a:r>
            <a:r>
              <a:rPr lang="ko-KR" altLang="en-US" baseline="0" dirty="0" smtClean="0"/>
              <a:t> 위해 중요 명령어 숙지 요망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err="1" smtClean="0"/>
              <a:t>awk</a:t>
            </a:r>
            <a:r>
              <a:rPr lang="en-US" altLang="ko-KR" baseline="0" dirty="0" smtClean="0"/>
              <a:t> : </a:t>
            </a:r>
            <a:r>
              <a:rPr lang="ko-KR" altLang="en-US" baseline="0" dirty="0" smtClean="0"/>
              <a:t>파이프를 통해 전단되는 데이터의 </a:t>
            </a:r>
            <a:r>
              <a:rPr lang="ko-KR" altLang="en-US" baseline="0" dirty="0" err="1" smtClean="0"/>
              <a:t>스트림을</a:t>
            </a:r>
            <a:r>
              <a:rPr lang="ko-KR" altLang="en-US" baseline="0" dirty="0" smtClean="0"/>
              <a:t> 분석하기 위한 프로그래밍 환경을 제공하는 강력한 툴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	</a:t>
            </a:r>
            <a:r>
              <a:rPr lang="ko-KR" altLang="en-US" baseline="0" dirty="0" smtClean="0"/>
              <a:t>아주 강력한 자료 분석 시스템도 프로그래밍 가능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통상적으로 많이 사용되는 프로그램은 두어줄</a:t>
            </a:r>
            <a:endParaRPr lang="en-US" altLang="ko-KR" baseline="0" dirty="0" smtClean="0"/>
          </a:p>
          <a:p>
            <a:r>
              <a:rPr lang="en-US" altLang="ko-KR" baseline="0" dirty="0" err="1" smtClean="0"/>
              <a:t>sed</a:t>
            </a:r>
            <a:r>
              <a:rPr lang="en-US" altLang="ko-KR" baseline="0" dirty="0" smtClean="0"/>
              <a:t> : </a:t>
            </a:r>
            <a:r>
              <a:rPr lang="ko-KR" altLang="en-US" baseline="0" dirty="0" err="1" smtClean="0"/>
              <a:t>스트림</a:t>
            </a:r>
            <a:r>
              <a:rPr lang="ko-KR" altLang="en-US" baseline="0" dirty="0" smtClean="0"/>
              <a:t> 편집기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tr</a:t>
            </a:r>
            <a:r>
              <a:rPr lang="en-US" altLang="ko-KR" baseline="0" dirty="0" smtClean="0"/>
              <a:t> : </a:t>
            </a:r>
            <a:r>
              <a:rPr lang="ko-KR" altLang="en-US" baseline="0" dirty="0" smtClean="0"/>
              <a:t>문자변환기</a:t>
            </a:r>
            <a:r>
              <a:rPr lang="en-US" altLang="ko-KR" baseline="0" dirty="0" smtClean="0"/>
              <a:t>, cut : </a:t>
            </a:r>
            <a:r>
              <a:rPr lang="ko-KR" altLang="en-US" baseline="0" dirty="0" smtClean="0"/>
              <a:t>열 </a:t>
            </a:r>
            <a:r>
              <a:rPr lang="ko-KR" altLang="en-US" baseline="0" smtClean="0"/>
              <a:t>추출기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45A958-A9B0-4F46-A80F-8BBBCE13E8C7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45880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Unix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명령어들을 파이프로 연결하면 복잡한 작업도 간단히 처리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보다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간략화</a:t>
            </a:r>
            <a:r>
              <a:rPr lang="ko-KR" altLang="en-US" baseline="0" dirty="0" smtClean="0"/>
              <a:t> 위해 중요 명령어 숙지 요망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err="1" smtClean="0"/>
              <a:t>awk</a:t>
            </a:r>
            <a:r>
              <a:rPr lang="en-US" altLang="ko-KR" baseline="0" dirty="0" smtClean="0"/>
              <a:t> : </a:t>
            </a:r>
            <a:r>
              <a:rPr lang="ko-KR" altLang="en-US" baseline="0" dirty="0" smtClean="0"/>
              <a:t>파이프를 통해 전단되는 데이터의 </a:t>
            </a:r>
            <a:r>
              <a:rPr lang="ko-KR" altLang="en-US" baseline="0" dirty="0" err="1" smtClean="0"/>
              <a:t>스트림을</a:t>
            </a:r>
            <a:r>
              <a:rPr lang="ko-KR" altLang="en-US" baseline="0" dirty="0" smtClean="0"/>
              <a:t> 분석하기 위한 프로그래밍 환경을 제공하는 강력한 툴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	</a:t>
            </a:r>
            <a:r>
              <a:rPr lang="ko-KR" altLang="en-US" baseline="0" dirty="0" smtClean="0"/>
              <a:t>아주 강력한 자료 분석 시스템도 프로그래밍 가능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통상적으로 많이 사용되는 프로그램은 두어줄</a:t>
            </a:r>
            <a:endParaRPr lang="en-US" altLang="ko-KR" baseline="0" dirty="0" smtClean="0"/>
          </a:p>
          <a:p>
            <a:r>
              <a:rPr lang="en-US" altLang="ko-KR" baseline="0" dirty="0" err="1" smtClean="0"/>
              <a:t>sed</a:t>
            </a:r>
            <a:r>
              <a:rPr lang="en-US" altLang="ko-KR" baseline="0" dirty="0" smtClean="0"/>
              <a:t> : </a:t>
            </a:r>
            <a:r>
              <a:rPr lang="ko-KR" altLang="en-US" baseline="0" dirty="0" err="1" smtClean="0"/>
              <a:t>스트림</a:t>
            </a:r>
            <a:r>
              <a:rPr lang="ko-KR" altLang="en-US" baseline="0" dirty="0" smtClean="0"/>
              <a:t> 편집기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tr</a:t>
            </a:r>
            <a:r>
              <a:rPr lang="en-US" altLang="ko-KR" baseline="0" dirty="0" smtClean="0"/>
              <a:t> : </a:t>
            </a:r>
            <a:r>
              <a:rPr lang="ko-KR" altLang="en-US" baseline="0" dirty="0" smtClean="0"/>
              <a:t>문자변환기</a:t>
            </a:r>
            <a:r>
              <a:rPr lang="en-US" altLang="ko-KR" baseline="0" dirty="0" smtClean="0"/>
              <a:t>, cut : </a:t>
            </a:r>
            <a:r>
              <a:rPr lang="ko-KR" altLang="en-US" baseline="0" dirty="0" smtClean="0"/>
              <a:t>열 </a:t>
            </a:r>
            <a:r>
              <a:rPr lang="ko-KR" altLang="en-US" baseline="0" smtClean="0"/>
              <a:t>추출기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45A958-A9B0-4F46-A80F-8BBBCE13E8C7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458808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Unix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명령어들을 파이프로 연결하면 복잡한 작업도 간단히 처리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보다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간략화</a:t>
            </a:r>
            <a:r>
              <a:rPr lang="ko-KR" altLang="en-US" baseline="0" dirty="0" smtClean="0"/>
              <a:t> 위해 중요 명령어 숙지 요망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err="1" smtClean="0"/>
              <a:t>awk</a:t>
            </a:r>
            <a:r>
              <a:rPr lang="en-US" altLang="ko-KR" baseline="0" dirty="0" smtClean="0"/>
              <a:t> : </a:t>
            </a:r>
            <a:r>
              <a:rPr lang="ko-KR" altLang="en-US" baseline="0" dirty="0" smtClean="0"/>
              <a:t>파이프를 통해 전단되는 데이터의 </a:t>
            </a:r>
            <a:r>
              <a:rPr lang="ko-KR" altLang="en-US" baseline="0" dirty="0" err="1" smtClean="0"/>
              <a:t>스트림을</a:t>
            </a:r>
            <a:r>
              <a:rPr lang="ko-KR" altLang="en-US" baseline="0" dirty="0" smtClean="0"/>
              <a:t> 분석하기 위한 프로그래밍 환경을 제공하는 강력한 툴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	</a:t>
            </a:r>
            <a:r>
              <a:rPr lang="ko-KR" altLang="en-US" baseline="0" dirty="0" smtClean="0"/>
              <a:t>아주 강력한 자료 분석 시스템도 프로그래밍 가능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통상적으로 많이 사용되는 프로그램은 두어줄</a:t>
            </a:r>
            <a:endParaRPr lang="en-US" altLang="ko-KR" baseline="0" dirty="0" smtClean="0"/>
          </a:p>
          <a:p>
            <a:r>
              <a:rPr lang="en-US" altLang="ko-KR" baseline="0" dirty="0" err="1" smtClean="0"/>
              <a:t>sed</a:t>
            </a:r>
            <a:r>
              <a:rPr lang="en-US" altLang="ko-KR" baseline="0" dirty="0" smtClean="0"/>
              <a:t> : </a:t>
            </a:r>
            <a:r>
              <a:rPr lang="ko-KR" altLang="en-US" baseline="0" dirty="0" err="1" smtClean="0"/>
              <a:t>스트림</a:t>
            </a:r>
            <a:r>
              <a:rPr lang="ko-KR" altLang="en-US" baseline="0" dirty="0" smtClean="0"/>
              <a:t> 편집기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tr</a:t>
            </a:r>
            <a:r>
              <a:rPr lang="en-US" altLang="ko-KR" baseline="0" dirty="0" smtClean="0"/>
              <a:t> : </a:t>
            </a:r>
            <a:r>
              <a:rPr lang="ko-KR" altLang="en-US" baseline="0" dirty="0" smtClean="0"/>
              <a:t>문자변환기</a:t>
            </a:r>
            <a:r>
              <a:rPr lang="en-US" altLang="ko-KR" baseline="0" dirty="0" smtClean="0"/>
              <a:t>, cut : </a:t>
            </a:r>
            <a:r>
              <a:rPr lang="ko-KR" altLang="en-US" baseline="0" dirty="0" smtClean="0"/>
              <a:t>열 </a:t>
            </a:r>
            <a:r>
              <a:rPr lang="ko-KR" altLang="en-US" baseline="0" smtClean="0"/>
              <a:t>추출기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45A958-A9B0-4F46-A80F-8BBBCE13E8C7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45880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Unix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명령어들을 파이프로 연결하면 복잡한 작업도 간단히 처리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보다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간략화</a:t>
            </a:r>
            <a:r>
              <a:rPr lang="ko-KR" altLang="en-US" baseline="0" dirty="0" smtClean="0"/>
              <a:t> 위해 중요 명령어 숙지 요망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err="1" smtClean="0"/>
              <a:t>awk</a:t>
            </a:r>
            <a:r>
              <a:rPr lang="en-US" altLang="ko-KR" baseline="0" dirty="0" smtClean="0"/>
              <a:t> : </a:t>
            </a:r>
            <a:r>
              <a:rPr lang="ko-KR" altLang="en-US" baseline="0" dirty="0" smtClean="0"/>
              <a:t>파이프를 통해 전단되는 데이터의 </a:t>
            </a:r>
            <a:r>
              <a:rPr lang="ko-KR" altLang="en-US" baseline="0" dirty="0" err="1" smtClean="0"/>
              <a:t>스트림을</a:t>
            </a:r>
            <a:r>
              <a:rPr lang="ko-KR" altLang="en-US" baseline="0" dirty="0" smtClean="0"/>
              <a:t> 분석하기 위한 프로그래밍 환경을 제공하는 강력한 툴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	</a:t>
            </a:r>
            <a:r>
              <a:rPr lang="ko-KR" altLang="en-US" baseline="0" dirty="0" smtClean="0"/>
              <a:t>아주 강력한 자료 분석 시스템도 프로그래밍 가능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통상적으로 많이 사용되는 프로그램은 두어줄</a:t>
            </a:r>
            <a:endParaRPr lang="en-US" altLang="ko-KR" baseline="0" dirty="0" smtClean="0"/>
          </a:p>
          <a:p>
            <a:r>
              <a:rPr lang="en-US" altLang="ko-KR" baseline="0" dirty="0" err="1" smtClean="0"/>
              <a:t>sed</a:t>
            </a:r>
            <a:r>
              <a:rPr lang="en-US" altLang="ko-KR" baseline="0" dirty="0" smtClean="0"/>
              <a:t> : </a:t>
            </a:r>
            <a:r>
              <a:rPr lang="ko-KR" altLang="en-US" baseline="0" dirty="0" err="1" smtClean="0"/>
              <a:t>스트림</a:t>
            </a:r>
            <a:r>
              <a:rPr lang="ko-KR" altLang="en-US" baseline="0" dirty="0" smtClean="0"/>
              <a:t> 편집기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tr</a:t>
            </a:r>
            <a:r>
              <a:rPr lang="en-US" altLang="ko-KR" baseline="0" dirty="0" smtClean="0"/>
              <a:t> : </a:t>
            </a:r>
            <a:r>
              <a:rPr lang="ko-KR" altLang="en-US" baseline="0" dirty="0" smtClean="0"/>
              <a:t>문자변환기</a:t>
            </a:r>
            <a:r>
              <a:rPr lang="en-US" altLang="ko-KR" baseline="0" dirty="0" smtClean="0"/>
              <a:t>, cut : </a:t>
            </a:r>
            <a:r>
              <a:rPr lang="ko-KR" altLang="en-US" baseline="0" dirty="0" smtClean="0"/>
              <a:t>열 </a:t>
            </a:r>
            <a:r>
              <a:rPr lang="ko-KR" altLang="en-US" baseline="0" smtClean="0"/>
              <a:t>추출기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45A958-A9B0-4F46-A80F-8BBBCE13E8C7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45880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Unix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명령어들을 파이프로 연결하면 복잡한 작업도 간단히 처리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보다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간략화</a:t>
            </a:r>
            <a:r>
              <a:rPr lang="ko-KR" altLang="en-US" baseline="0" dirty="0" smtClean="0"/>
              <a:t> 위해 중요 명령어 숙지 요망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err="1" smtClean="0"/>
              <a:t>awk</a:t>
            </a:r>
            <a:r>
              <a:rPr lang="en-US" altLang="ko-KR" baseline="0" dirty="0" smtClean="0"/>
              <a:t> : </a:t>
            </a:r>
            <a:r>
              <a:rPr lang="ko-KR" altLang="en-US" baseline="0" dirty="0" smtClean="0"/>
              <a:t>파이프를 통해 전단되는 데이터의 </a:t>
            </a:r>
            <a:r>
              <a:rPr lang="ko-KR" altLang="en-US" baseline="0" dirty="0" err="1" smtClean="0"/>
              <a:t>스트림을</a:t>
            </a:r>
            <a:r>
              <a:rPr lang="ko-KR" altLang="en-US" baseline="0" dirty="0" smtClean="0"/>
              <a:t> 분석하기 위한 프로그래밍 환경을 제공하는 강력한 툴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	</a:t>
            </a:r>
            <a:r>
              <a:rPr lang="ko-KR" altLang="en-US" baseline="0" dirty="0" smtClean="0"/>
              <a:t>아주 강력한 자료 분석 시스템도 프로그래밍 가능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통상적으로 많이 사용되는 프로그램은 두어줄</a:t>
            </a:r>
            <a:endParaRPr lang="en-US" altLang="ko-KR" baseline="0" dirty="0" smtClean="0"/>
          </a:p>
          <a:p>
            <a:r>
              <a:rPr lang="en-US" altLang="ko-KR" baseline="0" dirty="0" err="1" smtClean="0"/>
              <a:t>sed</a:t>
            </a:r>
            <a:r>
              <a:rPr lang="en-US" altLang="ko-KR" baseline="0" dirty="0" smtClean="0"/>
              <a:t> : </a:t>
            </a:r>
            <a:r>
              <a:rPr lang="ko-KR" altLang="en-US" baseline="0" dirty="0" err="1" smtClean="0"/>
              <a:t>스트림</a:t>
            </a:r>
            <a:r>
              <a:rPr lang="ko-KR" altLang="en-US" baseline="0" dirty="0" smtClean="0"/>
              <a:t> 편집기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tr</a:t>
            </a:r>
            <a:r>
              <a:rPr lang="en-US" altLang="ko-KR" baseline="0" dirty="0" smtClean="0"/>
              <a:t> : </a:t>
            </a:r>
            <a:r>
              <a:rPr lang="ko-KR" altLang="en-US" baseline="0" dirty="0" smtClean="0"/>
              <a:t>문자변환기</a:t>
            </a:r>
            <a:r>
              <a:rPr lang="en-US" altLang="ko-KR" baseline="0" dirty="0" smtClean="0"/>
              <a:t>, cut : </a:t>
            </a:r>
            <a:r>
              <a:rPr lang="ko-KR" altLang="en-US" baseline="0" dirty="0" smtClean="0"/>
              <a:t>열 </a:t>
            </a:r>
            <a:r>
              <a:rPr lang="ko-KR" altLang="en-US" baseline="0" smtClean="0"/>
              <a:t>추출기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45A958-A9B0-4F46-A80F-8BBBCE13E8C7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45880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Unix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명령어들을 파이프로 연결하면 복잡한 작업도 간단히 처리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보다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간략화</a:t>
            </a:r>
            <a:r>
              <a:rPr lang="ko-KR" altLang="en-US" baseline="0" dirty="0" smtClean="0"/>
              <a:t> 위해 중요 명령어 숙지 요망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err="1" smtClean="0"/>
              <a:t>awk</a:t>
            </a:r>
            <a:r>
              <a:rPr lang="en-US" altLang="ko-KR" baseline="0" dirty="0" smtClean="0"/>
              <a:t> : </a:t>
            </a:r>
            <a:r>
              <a:rPr lang="ko-KR" altLang="en-US" baseline="0" dirty="0" smtClean="0"/>
              <a:t>파이프를 통해 전단되는 데이터의 </a:t>
            </a:r>
            <a:r>
              <a:rPr lang="ko-KR" altLang="en-US" baseline="0" dirty="0" err="1" smtClean="0"/>
              <a:t>스트림을</a:t>
            </a:r>
            <a:r>
              <a:rPr lang="ko-KR" altLang="en-US" baseline="0" dirty="0" smtClean="0"/>
              <a:t> 분석하기 위한 프로그래밍 환경을 제공하는 강력한 툴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	</a:t>
            </a:r>
            <a:r>
              <a:rPr lang="ko-KR" altLang="en-US" baseline="0" dirty="0" smtClean="0"/>
              <a:t>아주 강력한 자료 분석 시스템도 프로그래밍 가능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통상적으로 많이 사용되는 프로그램은 두어줄</a:t>
            </a:r>
            <a:endParaRPr lang="en-US" altLang="ko-KR" baseline="0" dirty="0" smtClean="0"/>
          </a:p>
          <a:p>
            <a:r>
              <a:rPr lang="en-US" altLang="ko-KR" baseline="0" dirty="0" err="1" smtClean="0"/>
              <a:t>sed</a:t>
            </a:r>
            <a:r>
              <a:rPr lang="en-US" altLang="ko-KR" baseline="0" dirty="0" smtClean="0"/>
              <a:t> : </a:t>
            </a:r>
            <a:r>
              <a:rPr lang="ko-KR" altLang="en-US" baseline="0" dirty="0" err="1" smtClean="0"/>
              <a:t>스트림</a:t>
            </a:r>
            <a:r>
              <a:rPr lang="ko-KR" altLang="en-US" baseline="0" dirty="0" smtClean="0"/>
              <a:t> 편집기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tr</a:t>
            </a:r>
            <a:r>
              <a:rPr lang="en-US" altLang="ko-KR" baseline="0" dirty="0" smtClean="0"/>
              <a:t> : </a:t>
            </a:r>
            <a:r>
              <a:rPr lang="ko-KR" altLang="en-US" baseline="0" dirty="0" smtClean="0"/>
              <a:t>문자변환기</a:t>
            </a:r>
            <a:r>
              <a:rPr lang="en-US" altLang="ko-KR" baseline="0" dirty="0" smtClean="0"/>
              <a:t>, cut : </a:t>
            </a:r>
            <a:r>
              <a:rPr lang="ko-KR" altLang="en-US" baseline="0" dirty="0" smtClean="0"/>
              <a:t>열 </a:t>
            </a:r>
            <a:r>
              <a:rPr lang="ko-KR" altLang="en-US" baseline="0" smtClean="0"/>
              <a:t>추출기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45A958-A9B0-4F46-A80F-8BBBCE13E8C7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45880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Unix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명령어들을 파이프로 연결하면 복잡한 작업도 간단히 처리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보다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간략화</a:t>
            </a:r>
            <a:r>
              <a:rPr lang="ko-KR" altLang="en-US" baseline="0" dirty="0" smtClean="0"/>
              <a:t> 위해 중요 명령어 숙지 요망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err="1" smtClean="0"/>
              <a:t>awk</a:t>
            </a:r>
            <a:r>
              <a:rPr lang="en-US" altLang="ko-KR" baseline="0" dirty="0" smtClean="0"/>
              <a:t> : </a:t>
            </a:r>
            <a:r>
              <a:rPr lang="ko-KR" altLang="en-US" baseline="0" dirty="0" smtClean="0"/>
              <a:t>파이프를 통해 전단되는 데이터의 </a:t>
            </a:r>
            <a:r>
              <a:rPr lang="ko-KR" altLang="en-US" baseline="0" dirty="0" err="1" smtClean="0"/>
              <a:t>스트림을</a:t>
            </a:r>
            <a:r>
              <a:rPr lang="ko-KR" altLang="en-US" baseline="0" dirty="0" smtClean="0"/>
              <a:t> 분석하기 위한 프로그래밍 환경을 제공하는 강력한 툴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	</a:t>
            </a:r>
            <a:r>
              <a:rPr lang="ko-KR" altLang="en-US" baseline="0" dirty="0" smtClean="0"/>
              <a:t>아주 강력한 자료 분석 시스템도 프로그래밍 가능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통상적으로 많이 사용되는 프로그램은 두어줄</a:t>
            </a:r>
            <a:endParaRPr lang="en-US" altLang="ko-KR" baseline="0" dirty="0" smtClean="0"/>
          </a:p>
          <a:p>
            <a:r>
              <a:rPr lang="en-US" altLang="ko-KR" baseline="0" dirty="0" err="1" smtClean="0"/>
              <a:t>sed</a:t>
            </a:r>
            <a:r>
              <a:rPr lang="en-US" altLang="ko-KR" baseline="0" dirty="0" smtClean="0"/>
              <a:t> : </a:t>
            </a:r>
            <a:r>
              <a:rPr lang="ko-KR" altLang="en-US" baseline="0" dirty="0" err="1" smtClean="0"/>
              <a:t>스트림</a:t>
            </a:r>
            <a:r>
              <a:rPr lang="ko-KR" altLang="en-US" baseline="0" dirty="0" smtClean="0"/>
              <a:t> 편집기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tr</a:t>
            </a:r>
            <a:r>
              <a:rPr lang="en-US" altLang="ko-KR" baseline="0" dirty="0" smtClean="0"/>
              <a:t> : </a:t>
            </a:r>
            <a:r>
              <a:rPr lang="ko-KR" altLang="en-US" baseline="0" dirty="0" smtClean="0"/>
              <a:t>문자변환기</a:t>
            </a:r>
            <a:r>
              <a:rPr lang="en-US" altLang="ko-KR" baseline="0" dirty="0" smtClean="0"/>
              <a:t>, cut : </a:t>
            </a:r>
            <a:r>
              <a:rPr lang="ko-KR" altLang="en-US" baseline="0" dirty="0" smtClean="0"/>
              <a:t>열 </a:t>
            </a:r>
            <a:r>
              <a:rPr lang="ko-KR" altLang="en-US" baseline="0" dirty="0" err="1" smtClean="0"/>
              <a:t>추출기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45A958-A9B0-4F46-A80F-8BBBCE13E8C7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45880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Unix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명령어들을 파이프로 연결하면 복잡한 작업도 간단히 처리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보다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간략화</a:t>
            </a:r>
            <a:r>
              <a:rPr lang="ko-KR" altLang="en-US" baseline="0" dirty="0" smtClean="0"/>
              <a:t> 위해 중요 명령어 숙지 요망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err="1" smtClean="0"/>
              <a:t>awk</a:t>
            </a:r>
            <a:r>
              <a:rPr lang="en-US" altLang="ko-KR" baseline="0" dirty="0" smtClean="0"/>
              <a:t> : </a:t>
            </a:r>
            <a:r>
              <a:rPr lang="ko-KR" altLang="en-US" baseline="0" dirty="0" smtClean="0"/>
              <a:t>파이프를 통해 전단되는 데이터의 </a:t>
            </a:r>
            <a:r>
              <a:rPr lang="ko-KR" altLang="en-US" baseline="0" dirty="0" err="1" smtClean="0"/>
              <a:t>스트림을</a:t>
            </a:r>
            <a:r>
              <a:rPr lang="ko-KR" altLang="en-US" baseline="0" dirty="0" smtClean="0"/>
              <a:t> 분석하기 위한 프로그래밍 환경을 제공하는 강력한 툴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	</a:t>
            </a:r>
            <a:r>
              <a:rPr lang="ko-KR" altLang="en-US" baseline="0" dirty="0" smtClean="0"/>
              <a:t>아주 강력한 자료 분석 시스템도 프로그래밍 가능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통상적으로 많이 사용되는 프로그램은 두어줄</a:t>
            </a:r>
            <a:endParaRPr lang="en-US" altLang="ko-KR" baseline="0" dirty="0" smtClean="0"/>
          </a:p>
          <a:p>
            <a:r>
              <a:rPr lang="en-US" altLang="ko-KR" baseline="0" dirty="0" err="1" smtClean="0"/>
              <a:t>sed</a:t>
            </a:r>
            <a:r>
              <a:rPr lang="en-US" altLang="ko-KR" baseline="0" dirty="0" smtClean="0"/>
              <a:t> : </a:t>
            </a:r>
            <a:r>
              <a:rPr lang="ko-KR" altLang="en-US" baseline="0" dirty="0" err="1" smtClean="0"/>
              <a:t>스트림</a:t>
            </a:r>
            <a:r>
              <a:rPr lang="ko-KR" altLang="en-US" baseline="0" dirty="0" smtClean="0"/>
              <a:t> 편집기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tr</a:t>
            </a:r>
            <a:r>
              <a:rPr lang="en-US" altLang="ko-KR" baseline="0" dirty="0" smtClean="0"/>
              <a:t> : </a:t>
            </a:r>
            <a:r>
              <a:rPr lang="ko-KR" altLang="en-US" baseline="0" dirty="0" smtClean="0"/>
              <a:t>문자변환기</a:t>
            </a:r>
            <a:r>
              <a:rPr lang="en-US" altLang="ko-KR" baseline="0" dirty="0" smtClean="0"/>
              <a:t>, cut : </a:t>
            </a:r>
            <a:r>
              <a:rPr lang="ko-KR" altLang="en-US" baseline="0" dirty="0" smtClean="0"/>
              <a:t>열 </a:t>
            </a:r>
            <a:r>
              <a:rPr lang="ko-KR" altLang="en-US" baseline="0" smtClean="0"/>
              <a:t>추출기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45A958-A9B0-4F46-A80F-8BBBCE13E8C7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45880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Unix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명령어들을 파이프로 연결하면 복잡한 작업도 간단히 처리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보다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간략화</a:t>
            </a:r>
            <a:r>
              <a:rPr lang="ko-KR" altLang="en-US" baseline="0" dirty="0" smtClean="0"/>
              <a:t> 위해 중요 명령어 숙지 요망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err="1" smtClean="0"/>
              <a:t>awk</a:t>
            </a:r>
            <a:r>
              <a:rPr lang="en-US" altLang="ko-KR" baseline="0" dirty="0" smtClean="0"/>
              <a:t> : </a:t>
            </a:r>
            <a:r>
              <a:rPr lang="ko-KR" altLang="en-US" baseline="0" dirty="0" smtClean="0"/>
              <a:t>파이프를 통해 전단되는 데이터의 </a:t>
            </a:r>
            <a:r>
              <a:rPr lang="ko-KR" altLang="en-US" baseline="0" dirty="0" err="1" smtClean="0"/>
              <a:t>스트림을</a:t>
            </a:r>
            <a:r>
              <a:rPr lang="ko-KR" altLang="en-US" baseline="0" dirty="0" smtClean="0"/>
              <a:t> 분석하기 위한 프로그래밍 환경을 제공하는 강력한 툴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	</a:t>
            </a:r>
            <a:r>
              <a:rPr lang="ko-KR" altLang="en-US" baseline="0" dirty="0" smtClean="0"/>
              <a:t>아주 강력한 자료 분석 시스템도 프로그래밍 가능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통상적으로 많이 사용되는 프로그램은 두어줄</a:t>
            </a:r>
            <a:endParaRPr lang="en-US" altLang="ko-KR" baseline="0" dirty="0" smtClean="0"/>
          </a:p>
          <a:p>
            <a:r>
              <a:rPr lang="en-US" altLang="ko-KR" baseline="0" dirty="0" err="1" smtClean="0"/>
              <a:t>sed</a:t>
            </a:r>
            <a:r>
              <a:rPr lang="en-US" altLang="ko-KR" baseline="0" dirty="0" smtClean="0"/>
              <a:t> : </a:t>
            </a:r>
            <a:r>
              <a:rPr lang="ko-KR" altLang="en-US" baseline="0" dirty="0" err="1" smtClean="0"/>
              <a:t>스트림</a:t>
            </a:r>
            <a:r>
              <a:rPr lang="ko-KR" altLang="en-US" baseline="0" dirty="0" smtClean="0"/>
              <a:t> 편집기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tr</a:t>
            </a:r>
            <a:r>
              <a:rPr lang="en-US" altLang="ko-KR" baseline="0" dirty="0" smtClean="0"/>
              <a:t> : </a:t>
            </a:r>
            <a:r>
              <a:rPr lang="ko-KR" altLang="en-US" baseline="0" dirty="0" smtClean="0"/>
              <a:t>문자변환기</a:t>
            </a:r>
            <a:r>
              <a:rPr lang="en-US" altLang="ko-KR" baseline="0" dirty="0" smtClean="0"/>
              <a:t>, cut : </a:t>
            </a:r>
            <a:r>
              <a:rPr lang="ko-KR" altLang="en-US" baseline="0" dirty="0" smtClean="0"/>
              <a:t>열 </a:t>
            </a:r>
            <a:r>
              <a:rPr lang="ko-KR" altLang="en-US" baseline="0" smtClean="0"/>
              <a:t>추출기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45A958-A9B0-4F46-A80F-8BBBCE13E8C7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45880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Unix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명령어들을 파이프로 연결하면 복잡한 작업도 간단히 처리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보다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간략화</a:t>
            </a:r>
            <a:r>
              <a:rPr lang="ko-KR" altLang="en-US" baseline="0" dirty="0" smtClean="0"/>
              <a:t> 위해 중요 명령어 숙지 요망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err="1" smtClean="0"/>
              <a:t>awk</a:t>
            </a:r>
            <a:r>
              <a:rPr lang="en-US" altLang="ko-KR" baseline="0" dirty="0" smtClean="0"/>
              <a:t> : </a:t>
            </a:r>
            <a:r>
              <a:rPr lang="ko-KR" altLang="en-US" baseline="0" dirty="0" smtClean="0"/>
              <a:t>파이프를 통해 전단되는 데이터의 </a:t>
            </a:r>
            <a:r>
              <a:rPr lang="ko-KR" altLang="en-US" baseline="0" dirty="0" err="1" smtClean="0"/>
              <a:t>스트림을</a:t>
            </a:r>
            <a:r>
              <a:rPr lang="ko-KR" altLang="en-US" baseline="0" dirty="0" smtClean="0"/>
              <a:t> 분석하기 위한 프로그래밍 환경을 제공하는 강력한 툴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	</a:t>
            </a:r>
            <a:r>
              <a:rPr lang="ko-KR" altLang="en-US" baseline="0" dirty="0" smtClean="0"/>
              <a:t>아주 강력한 자료 분석 시스템도 프로그래밍 가능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통상적으로 많이 사용되는 프로그램은 두어줄</a:t>
            </a:r>
            <a:endParaRPr lang="en-US" altLang="ko-KR" baseline="0" dirty="0" smtClean="0"/>
          </a:p>
          <a:p>
            <a:r>
              <a:rPr lang="en-US" altLang="ko-KR" baseline="0" dirty="0" err="1" smtClean="0"/>
              <a:t>sed</a:t>
            </a:r>
            <a:r>
              <a:rPr lang="en-US" altLang="ko-KR" baseline="0" dirty="0" smtClean="0"/>
              <a:t> : </a:t>
            </a:r>
            <a:r>
              <a:rPr lang="ko-KR" altLang="en-US" baseline="0" dirty="0" err="1" smtClean="0"/>
              <a:t>스트림</a:t>
            </a:r>
            <a:r>
              <a:rPr lang="ko-KR" altLang="en-US" baseline="0" dirty="0" smtClean="0"/>
              <a:t> 편집기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tr</a:t>
            </a:r>
            <a:r>
              <a:rPr lang="en-US" altLang="ko-KR" baseline="0" dirty="0" smtClean="0"/>
              <a:t> : </a:t>
            </a:r>
            <a:r>
              <a:rPr lang="ko-KR" altLang="en-US" baseline="0" dirty="0" smtClean="0"/>
              <a:t>문자변환기</a:t>
            </a:r>
            <a:r>
              <a:rPr lang="en-US" altLang="ko-KR" baseline="0" dirty="0" smtClean="0"/>
              <a:t>, cut : </a:t>
            </a:r>
            <a:r>
              <a:rPr lang="ko-KR" altLang="en-US" baseline="0" dirty="0" smtClean="0"/>
              <a:t>열 </a:t>
            </a:r>
            <a:r>
              <a:rPr lang="ko-KR" altLang="en-US" baseline="0" smtClean="0"/>
              <a:t>추출기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45A958-A9B0-4F46-A80F-8BBBCE13E8C7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45880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Unix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명령어들을 파이프로 연결하면 복잡한 작업도 간단히 처리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보다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간략화</a:t>
            </a:r>
            <a:r>
              <a:rPr lang="ko-KR" altLang="en-US" baseline="0" dirty="0" smtClean="0"/>
              <a:t> 위해 중요 명령어 숙지 요망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err="1" smtClean="0"/>
              <a:t>awk</a:t>
            </a:r>
            <a:r>
              <a:rPr lang="en-US" altLang="ko-KR" baseline="0" dirty="0" smtClean="0"/>
              <a:t> : </a:t>
            </a:r>
            <a:r>
              <a:rPr lang="ko-KR" altLang="en-US" baseline="0" dirty="0" smtClean="0"/>
              <a:t>파이프를 통해 전단되는 데이터의 </a:t>
            </a:r>
            <a:r>
              <a:rPr lang="ko-KR" altLang="en-US" baseline="0" dirty="0" err="1" smtClean="0"/>
              <a:t>스트림을</a:t>
            </a:r>
            <a:r>
              <a:rPr lang="ko-KR" altLang="en-US" baseline="0" dirty="0" smtClean="0"/>
              <a:t> 분석하기 위한 프로그래밍 환경을 제공하는 강력한 툴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	</a:t>
            </a:r>
            <a:r>
              <a:rPr lang="ko-KR" altLang="en-US" baseline="0" dirty="0" smtClean="0"/>
              <a:t>아주 강력한 자료 분석 시스템도 프로그래밍 가능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통상적으로 많이 사용되는 프로그램은 두어줄</a:t>
            </a:r>
            <a:endParaRPr lang="en-US" altLang="ko-KR" baseline="0" dirty="0" smtClean="0"/>
          </a:p>
          <a:p>
            <a:r>
              <a:rPr lang="en-US" altLang="ko-KR" baseline="0" dirty="0" err="1" smtClean="0"/>
              <a:t>sed</a:t>
            </a:r>
            <a:r>
              <a:rPr lang="en-US" altLang="ko-KR" baseline="0" dirty="0" smtClean="0"/>
              <a:t> : </a:t>
            </a:r>
            <a:r>
              <a:rPr lang="ko-KR" altLang="en-US" baseline="0" dirty="0" err="1" smtClean="0"/>
              <a:t>스트림</a:t>
            </a:r>
            <a:r>
              <a:rPr lang="ko-KR" altLang="en-US" baseline="0" dirty="0" smtClean="0"/>
              <a:t> 편집기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tr</a:t>
            </a:r>
            <a:r>
              <a:rPr lang="en-US" altLang="ko-KR" baseline="0" dirty="0" smtClean="0"/>
              <a:t> : </a:t>
            </a:r>
            <a:r>
              <a:rPr lang="ko-KR" altLang="en-US" baseline="0" dirty="0" smtClean="0"/>
              <a:t>문자변환기</a:t>
            </a:r>
            <a:r>
              <a:rPr lang="en-US" altLang="ko-KR" baseline="0" dirty="0" smtClean="0"/>
              <a:t>, cut : </a:t>
            </a:r>
            <a:r>
              <a:rPr lang="ko-KR" altLang="en-US" baseline="0" dirty="0" smtClean="0"/>
              <a:t>열 </a:t>
            </a:r>
            <a:r>
              <a:rPr lang="ko-KR" altLang="en-US" baseline="0" smtClean="0"/>
              <a:t>추출기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45A958-A9B0-4F46-A80F-8BBBCE13E8C7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45880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제목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16" name="날짜 개체 틀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pPr>
              <a:defRPr/>
            </a:pPr>
            <a:fld id="{C0A8E731-0661-4A5C-9B65-5F32C2220996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7AA9E82-124D-41C6-A7C1-67319F221E78}" type="datetimeFigureOut">
              <a:rPr lang="ko-KR" altLang="en-US" smtClean="0"/>
              <a:pPr>
                <a:defRPr/>
              </a:pPr>
              <a:t>2014-10-02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E3BA97-AEFA-4A46-87BC-120DD73B443E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91EE785-089C-4258-9912-314B08935B75}" type="datetimeFigureOut">
              <a:rPr lang="ko-KR" altLang="en-US" smtClean="0"/>
              <a:pPr>
                <a:defRPr/>
              </a:pPr>
              <a:t>2014-10-02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0D5C7F-F428-4B38-8A84-0AAC9CA39F1D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27" name="내용 개체 틀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25" name="날짜 개체 틀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DE6A09E-73DF-4D7D-B83D-1C98817A7E81}" type="datetimeFigureOut">
              <a:rPr lang="ko-KR" altLang="en-US" smtClean="0"/>
              <a:pPr>
                <a:defRPr/>
              </a:pPr>
              <a:t>2014-10-02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pPr>
              <a:defRPr/>
            </a:pPr>
            <a:fld id="{EBFFD7DC-B449-45A0-8D59-3BD8BFDB29D6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9" name="날짜 개체 틀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2D640B-9161-401F-9F4A-935D0658930E}" type="datetimeFigureOut">
              <a:rPr lang="ko-KR" altLang="en-US" smtClean="0"/>
              <a:pPr>
                <a:defRPr/>
              </a:pPr>
              <a:t>2014-10-02</a:t>
            </a:fld>
            <a:endParaRPr lang="ko-KR" altLang="en-US"/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303604-E49D-4F3A-882D-4F646306C55C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4" name="내용 개체 틀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21" name="날짜 개체 틀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C15408-B2DB-4B77-9214-8DB6F6D4CF41}" type="datetimeFigureOut">
              <a:rPr lang="ko-KR" altLang="en-US" smtClean="0"/>
              <a:pPr>
                <a:defRPr/>
              </a:pPr>
              <a:t>2014-10-02</a:t>
            </a:fld>
            <a:endParaRPr lang="ko-KR" altLang="en-US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1" name="슬라이드 번호 개체 틀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C6E252-90C3-46CE-8B0A-879536BE48AD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28" name="내용 개체 틀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08BDE5-F71B-4FBD-8CDD-5EB3E30CC7D9}" type="datetimeFigureOut">
              <a:rPr lang="ko-KR" altLang="en-US" smtClean="0"/>
              <a:pPr>
                <a:defRPr/>
              </a:pPr>
              <a:t>2014-10-02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pPr>
              <a:defRPr/>
            </a:pPr>
            <a:fld id="{6AAC893B-A690-4CF4-8489-D4592B1BB0F6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1" name="직선 연결선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9D2E550-CE32-4201-9F5B-1BCC845EA58C}" type="datetimeFigureOut">
              <a:rPr lang="ko-KR" altLang="en-US" smtClean="0"/>
              <a:pPr>
                <a:defRPr/>
              </a:pPr>
              <a:t>2014-10-02</a:t>
            </a:fld>
            <a:endParaRPr lang="ko-KR" altLang="en-US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33BBB0-DAA5-4837-9234-7D8C9C0C0803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F1CB197-8AA0-48E6-96AD-FB10113E74F1}" type="datetimeFigureOut">
              <a:rPr lang="ko-KR" altLang="en-US" smtClean="0"/>
              <a:pPr>
                <a:defRPr/>
              </a:pPr>
              <a:t>2014-10-02</a:t>
            </a:fld>
            <a:endParaRPr lang="ko-KR" altLang="en-US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15D777-7D8B-4CE0-8C3C-D93A42E7F62D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26" name="텍스트 개체 틀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4" name="내용 개체 틀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25" name="날짜 개체 틀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F1878BD-4ED8-401C-A016-03D890E412B2}" type="datetimeFigureOut">
              <a:rPr lang="ko-KR" altLang="en-US" smtClean="0"/>
              <a:pPr>
                <a:defRPr/>
              </a:pPr>
              <a:t>2014-10-02</a:t>
            </a:fld>
            <a:endParaRPr lang="ko-KR" altLang="en-US"/>
          </a:p>
        </p:txBody>
      </p:sp>
      <p:sp>
        <p:nvSpPr>
          <p:cNvPr id="29" name="바닥글 개체 틀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B5C938-50E8-4FC3-A726-1D5774E2FD04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CC5A0E2-BC26-4A1D-9265-DE6A22803FF2}" type="datetimeFigureOut">
              <a:rPr lang="ko-KR" altLang="en-US" smtClean="0"/>
              <a:pPr>
                <a:defRPr/>
              </a:pPr>
              <a:t>2014-10-02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1" name="슬라이드 번호 개체 틀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0AF58-7BCB-4DB3-A481-5975C9A446CC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7" name="제목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26" name="텍스트 개체 틀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1" name="날짜 개체 틀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014CB7B1-3AA8-408D-BF36-01274BA602C8}" type="datetimeFigureOut">
              <a:rPr lang="ko-KR" altLang="en-US" smtClean="0"/>
              <a:pPr>
                <a:defRPr/>
              </a:pPr>
              <a:t>2014-10-02</a:t>
            </a:fld>
            <a:endParaRPr lang="ko-KR" altLang="en-US"/>
          </a:p>
        </p:txBody>
      </p:sp>
      <p:sp>
        <p:nvSpPr>
          <p:cNvPr id="28" name="바닥글 개체 틀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C0A8E731-0661-4A5C-9B65-5F32C2220996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10" name="제목 개체 틀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직선 연결선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1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1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1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1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-141784" y="5301208"/>
            <a:ext cx="8458200" cy="1219200"/>
          </a:xfrm>
        </p:spPr>
        <p:txBody>
          <a:bodyPr>
            <a:noAutofit/>
          </a:bodyPr>
          <a:lstStyle/>
          <a:p>
            <a:pPr lvl="1"/>
            <a:r>
              <a:rPr lang="ko-KR" altLang="en-US" sz="1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그래픽" pitchFamily="18" charset="-127"/>
                <a:ea typeface="문체부 돋음체" pitchFamily="49" charset="-127"/>
              </a:rPr>
              <a:t>조 장 </a:t>
            </a:r>
            <a:r>
              <a:rPr lang="en-US" altLang="ko-KR" sz="1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그래픽" pitchFamily="18" charset="-127"/>
                <a:ea typeface="문체부 돋음체" pitchFamily="49" charset="-127"/>
              </a:rPr>
              <a:t>:</a:t>
            </a:r>
          </a:p>
          <a:p>
            <a:pPr lvl="1"/>
            <a:r>
              <a:rPr lang="en-US" altLang="ko-KR" sz="11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그래픽" pitchFamily="18" charset="-127"/>
                <a:ea typeface="문체부 돋음체" pitchFamily="49" charset="-127"/>
              </a:rPr>
              <a:t> 20062371 </a:t>
            </a:r>
            <a:r>
              <a:rPr lang="ko-KR" altLang="en-US" sz="11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그래픽" pitchFamily="18" charset="-127"/>
                <a:ea typeface="문체부 돋음체" pitchFamily="49" charset="-127"/>
              </a:rPr>
              <a:t>김규정 </a:t>
            </a:r>
            <a:endParaRPr lang="en-US" altLang="ko-KR" sz="11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그래픽" pitchFamily="18" charset="-127"/>
              <a:ea typeface="문체부 돋음체" pitchFamily="49" charset="-127"/>
            </a:endParaRPr>
          </a:p>
          <a:p>
            <a:pPr lvl="1"/>
            <a:r>
              <a:rPr lang="ko-KR" altLang="en-US" sz="1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그래픽" pitchFamily="18" charset="-127"/>
                <a:ea typeface="문체부 돋음체" pitchFamily="49" charset="-127"/>
              </a:rPr>
              <a:t>발표자 </a:t>
            </a:r>
            <a:r>
              <a:rPr lang="en-US" altLang="ko-KR" sz="1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그래픽" pitchFamily="18" charset="-127"/>
                <a:ea typeface="문체부 돋음체" pitchFamily="49" charset="-127"/>
              </a:rPr>
              <a:t>:</a:t>
            </a:r>
          </a:p>
          <a:p>
            <a:pPr lvl="1"/>
            <a:r>
              <a:rPr lang="en-US" altLang="ko-KR" sz="11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그래픽" pitchFamily="18" charset="-127"/>
                <a:ea typeface="문체부 돋음체" pitchFamily="49" charset="-127"/>
              </a:rPr>
              <a:t> 20092543 </a:t>
            </a:r>
            <a:r>
              <a:rPr lang="ko-KR" alt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그래픽" pitchFamily="18" charset="-127"/>
                <a:ea typeface="문체부 돋음체" pitchFamily="49" charset="-127"/>
              </a:rPr>
              <a:t>이상헌</a:t>
            </a:r>
          </a:p>
          <a:p>
            <a:pPr lvl="1"/>
            <a:r>
              <a:rPr lang="en-US" altLang="ko-KR" sz="11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그래픽" pitchFamily="18" charset="-127"/>
                <a:ea typeface="문체부 돋음체" pitchFamily="49" charset="-127"/>
              </a:rPr>
              <a:t> 20092566 </a:t>
            </a:r>
            <a:r>
              <a:rPr lang="ko-KR" altLang="en-US" sz="11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그래픽" pitchFamily="18" charset="-127"/>
                <a:ea typeface="문체부 돋음체" pitchFamily="49" charset="-127"/>
              </a:rPr>
              <a:t>정재호</a:t>
            </a:r>
            <a:endParaRPr lang="en-US" altLang="ko-KR" sz="11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그래픽" pitchFamily="18" charset="-127"/>
              <a:ea typeface="문체부 돋음체" pitchFamily="49" charset="-127"/>
            </a:endParaRPr>
          </a:p>
          <a:p>
            <a:pPr lvl="1"/>
            <a:r>
              <a:rPr lang="ko-KR" altLang="en-US" sz="1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그래픽" pitchFamily="18" charset="-127"/>
                <a:ea typeface="문체부 돋음체" pitchFamily="49" charset="-127"/>
              </a:rPr>
              <a:t>조 원 </a:t>
            </a:r>
            <a:r>
              <a:rPr lang="en-US" altLang="ko-KR" sz="1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그래픽" pitchFamily="18" charset="-127"/>
                <a:ea typeface="문체부 돋음체" pitchFamily="49" charset="-127"/>
              </a:rPr>
              <a:t>:</a:t>
            </a:r>
          </a:p>
          <a:p>
            <a:pPr lvl="1"/>
            <a:r>
              <a:rPr lang="en-US" altLang="ko-KR" sz="11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그래픽" pitchFamily="18" charset="-127"/>
                <a:ea typeface="문체부 돋음체" pitchFamily="49" charset="-127"/>
              </a:rPr>
              <a:t> 20092500 </a:t>
            </a:r>
            <a:r>
              <a:rPr lang="ko-KR" altLang="en-US" sz="11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그래픽" pitchFamily="18" charset="-127"/>
                <a:ea typeface="문체부 돋음체" pitchFamily="49" charset="-127"/>
              </a:rPr>
              <a:t>민경준 </a:t>
            </a:r>
            <a:r>
              <a:rPr lang="en-US" altLang="ko-K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그래픽" pitchFamily="18" charset="-127"/>
                <a:ea typeface="문체부 돋음체" pitchFamily="49" charset="-127"/>
              </a:rPr>
              <a:t>20092508 </a:t>
            </a:r>
            <a:r>
              <a:rPr lang="ko-KR" alt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그래픽" pitchFamily="18" charset="-127"/>
                <a:ea typeface="문체부 돋음체" pitchFamily="49" charset="-127"/>
              </a:rPr>
              <a:t>박윤섭 </a:t>
            </a:r>
            <a:endParaRPr lang="en-US" altLang="ko-KR" sz="11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그래픽" pitchFamily="18" charset="-127"/>
              <a:ea typeface="문체부 돋음체" pitchFamily="49" charset="-127"/>
            </a:endParaRPr>
          </a:p>
          <a:p>
            <a:pPr lvl="1"/>
            <a:r>
              <a:rPr lang="en-US" altLang="ko-K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그래픽" pitchFamily="18" charset="-127"/>
                <a:ea typeface="문체부 돋음체" pitchFamily="49" charset="-127"/>
              </a:rPr>
              <a:t> 20092513 </a:t>
            </a:r>
            <a:r>
              <a:rPr lang="ko-KR" alt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그래픽" pitchFamily="18" charset="-127"/>
                <a:ea typeface="문체부 돋음체" pitchFamily="49" charset="-127"/>
              </a:rPr>
              <a:t>배건희</a:t>
            </a:r>
            <a:r>
              <a:rPr lang="en-US" altLang="ko-K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그래픽" pitchFamily="18" charset="-127"/>
                <a:ea typeface="문체부 돋음체" pitchFamily="49" charset="-127"/>
              </a:rPr>
              <a:t> 20092529 </a:t>
            </a:r>
            <a:r>
              <a:rPr lang="ko-KR" alt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그래픽" pitchFamily="18" charset="-127"/>
                <a:ea typeface="문체부 돋음체" pitchFamily="49" charset="-127"/>
              </a:rPr>
              <a:t>안지훈</a:t>
            </a:r>
            <a:endParaRPr lang="en-US" altLang="ko-KR" sz="11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그래픽" pitchFamily="18" charset="-127"/>
              <a:ea typeface="문체부 돋음체" pitchFamily="49" charset="-127"/>
            </a:endParaRPr>
          </a:p>
          <a:p>
            <a:pPr lvl="1"/>
            <a:r>
              <a:rPr lang="en-US" altLang="ko-KR" sz="11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그래픽" pitchFamily="18" charset="-127"/>
                <a:ea typeface="문체부 돋음체" pitchFamily="49" charset="-127"/>
              </a:rPr>
              <a:t> 20092563 </a:t>
            </a:r>
            <a:r>
              <a:rPr lang="ko-KR" altLang="en-US" sz="11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그래픽" pitchFamily="18" charset="-127"/>
                <a:ea typeface="문체부 돋음체" pitchFamily="49" charset="-127"/>
              </a:rPr>
              <a:t>정근준 </a:t>
            </a:r>
            <a:r>
              <a:rPr lang="en-US" altLang="ko-KR" sz="11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그래픽" pitchFamily="18" charset="-127"/>
                <a:ea typeface="문체부 돋음체" pitchFamily="49" charset="-127"/>
              </a:rPr>
              <a:t>20104251 </a:t>
            </a:r>
            <a:r>
              <a:rPr lang="ko-KR" altLang="en-US" sz="11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그래픽" pitchFamily="18" charset="-127"/>
                <a:ea typeface="문체부 돋음체" pitchFamily="49" charset="-127"/>
              </a:rPr>
              <a:t>김동준</a:t>
            </a:r>
            <a:endParaRPr lang="en-US" altLang="ko-KR" sz="11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074" name="Rectangle 1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1F79C8-CCCA-428D-957F-D784C70D6136}" type="slidenum">
              <a:rPr lang="en-US" altLang="ko-KR"/>
              <a:pPr>
                <a:defRPr/>
              </a:pPr>
              <a:t>1</a:t>
            </a:fld>
            <a:endParaRPr lang="en-US" altLang="ko-KR" dirty="0"/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1812127"/>
            <a:ext cx="8686800" cy="1184825"/>
          </a:xfrm>
        </p:spPr>
        <p:txBody>
          <a:bodyPr anchor="ctr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sz="5000" b="1" dirty="0" err="1" smtClean="0">
                <a:solidFill>
                  <a:schemeClr val="tx1"/>
                </a:solidFill>
              </a:rPr>
              <a:t>명령행</a:t>
            </a:r>
            <a:r>
              <a:rPr lang="ko-KR" altLang="en-US" sz="5000" b="1" dirty="0" smtClean="0">
                <a:solidFill>
                  <a:schemeClr val="tx1"/>
                </a:solidFill>
              </a:rPr>
              <a:t> 파이프로 전달되는 </a:t>
            </a:r>
            <a:r>
              <a:rPr lang="en-US" altLang="ko-KR" sz="5000" b="1" dirty="0" smtClean="0">
                <a:solidFill>
                  <a:schemeClr val="tx1"/>
                </a:solidFill>
              </a:rPr>
              <a:t/>
            </a:r>
            <a:br>
              <a:rPr lang="en-US" altLang="ko-KR" sz="5000" b="1" dirty="0" smtClean="0">
                <a:solidFill>
                  <a:schemeClr val="tx1"/>
                </a:solidFill>
              </a:rPr>
            </a:br>
            <a:r>
              <a:rPr lang="ko-KR" altLang="en-US" sz="5000" b="1" dirty="0" smtClean="0">
                <a:solidFill>
                  <a:schemeClr val="tx1"/>
                </a:solidFill>
              </a:rPr>
              <a:t>데이터 분석</a:t>
            </a:r>
            <a:endParaRPr lang="en-US" altLang="ko-KR" sz="5000" b="1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altLang="ko-KR" sz="3200" b="1" cap="none" dirty="0" err="1">
                <a:solidFill>
                  <a:schemeClr val="tx1"/>
                </a:solidFill>
                <a:effectLst/>
                <a:latin typeface="+mj-ea"/>
                <a:cs typeface="+mn-cs"/>
              </a:rPr>
              <a:t>awk</a:t>
            </a:r>
            <a:r>
              <a:rPr lang="en-US" altLang="ko-KR" b="1" dirty="0" smtClean="0">
                <a:solidFill>
                  <a:schemeClr val="tx1"/>
                </a:solidFill>
                <a:latin typeface="+mj-ea"/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  <a:latin typeface="+mj-ea"/>
              </a:rPr>
              <a:t>프로그래밍 시스템</a:t>
            </a:r>
            <a:endParaRPr lang="ko-KR" altLang="en-US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특수변수와 그 응용</a:t>
            </a:r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pPr lvl="1"/>
            <a:endParaRPr lang="en-US" altLang="ko-KR" sz="500" dirty="0">
              <a:solidFill>
                <a:schemeClr val="tx1"/>
              </a:solidFill>
              <a:latin typeface="+mn-ea"/>
            </a:endParaRPr>
          </a:p>
          <a:p>
            <a:pPr lvl="2"/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NF :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입력된 행을 구성하는 필드의 개수를 저장</a:t>
            </a: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  <a:p>
            <a:pPr marL="914400" lvl="2" indent="0">
              <a:buNone/>
            </a:pPr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  <a:p>
            <a:pPr lvl="2"/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  <a:p>
            <a:pPr lvl="2"/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pPr lvl="2"/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  <a:p>
            <a:pPr lvl="2"/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pPr lvl="2"/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  <a:p>
            <a:pPr lvl="1"/>
            <a:endParaRPr lang="en-US" altLang="ko-KR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061520" y="6566488"/>
            <a:ext cx="758952" cy="246888"/>
          </a:xfrm>
        </p:spPr>
        <p:txBody>
          <a:bodyPr/>
          <a:lstStyle/>
          <a:p>
            <a:pPr>
              <a:defRPr/>
            </a:pPr>
            <a:fld id="{EBFFD7DC-B449-45A0-8D59-3BD8BFDB29D6}" type="slidenum">
              <a:rPr lang="en-US" altLang="ko-KR" smtClean="0">
                <a:solidFill>
                  <a:schemeClr val="tx1"/>
                </a:solidFill>
              </a:rPr>
              <a:pPr>
                <a:defRPr/>
              </a:pPr>
              <a:t>10</a:t>
            </a:fld>
            <a:endParaRPr lang="en-US" altLang="ko-KR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6" t="22458" r="49018" b="24365"/>
          <a:stretch/>
        </p:blipFill>
        <p:spPr bwMode="auto">
          <a:xfrm>
            <a:off x="1517425" y="2513424"/>
            <a:ext cx="3750591" cy="38900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4754435" y="3238439"/>
            <a:ext cx="3672408" cy="3168352"/>
            <a:chOff x="4922515" y="3145903"/>
            <a:chExt cx="3672408" cy="3168352"/>
          </a:xfrm>
        </p:grpSpPr>
        <p:grpSp>
          <p:nvGrpSpPr>
            <p:cNvPr id="12" name="그룹 11"/>
            <p:cNvGrpSpPr/>
            <p:nvPr/>
          </p:nvGrpSpPr>
          <p:grpSpPr>
            <a:xfrm>
              <a:off x="4922515" y="3169543"/>
              <a:ext cx="936104" cy="1464332"/>
              <a:chOff x="4932040" y="3140968"/>
              <a:chExt cx="936104" cy="1464332"/>
            </a:xfrm>
          </p:grpSpPr>
          <p:cxnSp>
            <p:nvCxnSpPr>
              <p:cNvPr id="9" name="직선 연결선 8"/>
              <p:cNvCxnSpPr/>
              <p:nvPr/>
            </p:nvCxnSpPr>
            <p:spPr>
              <a:xfrm>
                <a:off x="4932040" y="3140968"/>
                <a:ext cx="36004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꺾인 연결선 10"/>
              <p:cNvCxnSpPr/>
              <p:nvPr/>
            </p:nvCxnSpPr>
            <p:spPr>
              <a:xfrm rot="16200000" flipH="1">
                <a:off x="4757936" y="3495092"/>
                <a:ext cx="1464332" cy="756084"/>
              </a:xfrm>
              <a:prstGeom prst="bentConnector2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직사각형 12"/>
            <p:cNvSpPr/>
            <p:nvPr/>
          </p:nvSpPr>
          <p:spPr>
            <a:xfrm>
              <a:off x="5858619" y="3145903"/>
              <a:ext cx="2736304" cy="316835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2000" dirty="0" smtClean="0"/>
                <a:t>- </a:t>
              </a:r>
              <a:r>
                <a:rPr lang="ko-KR" altLang="en-US" sz="2000" dirty="0" smtClean="0"/>
                <a:t>각 </a:t>
              </a:r>
              <a:r>
                <a:rPr lang="ko-KR" altLang="en-US" sz="2000" dirty="0"/>
                <a:t>행의 필드의 </a:t>
              </a:r>
              <a:r>
                <a:rPr lang="ko-KR" altLang="en-US" sz="2000" dirty="0" smtClean="0"/>
                <a:t>최대값이 </a:t>
              </a:r>
              <a:r>
                <a:rPr lang="ko-KR" altLang="en-US" sz="2000" dirty="0" smtClean="0"/>
                <a:t>저장되었으므로 </a:t>
              </a:r>
              <a:endParaRPr lang="en-US" altLang="ko-KR" sz="2000" dirty="0" smtClean="0"/>
            </a:p>
            <a:p>
              <a:endParaRPr lang="en-US" altLang="ko-KR" sz="2000" smtClean="0"/>
            </a:p>
            <a:p>
              <a:r>
                <a:rPr lang="en-US" altLang="ko-KR" sz="2000" smtClean="0"/>
                <a:t>- </a:t>
              </a:r>
              <a:r>
                <a:rPr lang="ko-KR" altLang="en-US" sz="2000" dirty="0" smtClean="0"/>
                <a:t>입력 </a:t>
              </a:r>
              <a:r>
                <a:rPr lang="en-US" altLang="ko-KR" sz="2000" dirty="0" err="1" smtClean="0"/>
                <a:t>ls</a:t>
              </a:r>
              <a:r>
                <a:rPr lang="en-US" altLang="ko-KR" sz="2000" dirty="0" smtClean="0"/>
                <a:t> -</a:t>
              </a:r>
              <a:r>
                <a:rPr lang="en-US" altLang="ko-KR" sz="2000" dirty="0" smtClean="0"/>
                <a:t>l </a:t>
              </a:r>
              <a:r>
                <a:rPr lang="ko-KR" altLang="en-US" sz="2000" dirty="0" smtClean="0"/>
                <a:t>에서 </a:t>
              </a:r>
              <a:r>
                <a:rPr lang="ko-KR" altLang="en-US" sz="2000" dirty="0" smtClean="0"/>
                <a:t>나타난 각 행의 마지막 필드에 나타난 파일 </a:t>
              </a:r>
              <a:r>
                <a:rPr lang="ko-KR" altLang="en-US" sz="2000" dirty="0"/>
                <a:t>또는 디렉터리명 출력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185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7" t="22829" r="47360" b="61281"/>
          <a:stretch/>
        </p:blipFill>
        <p:spPr bwMode="auto">
          <a:xfrm>
            <a:off x="4757027" y="2667769"/>
            <a:ext cx="3967566" cy="116237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2" name="그룹 21"/>
          <p:cNvGrpSpPr/>
          <p:nvPr/>
        </p:nvGrpSpPr>
        <p:grpSpPr>
          <a:xfrm>
            <a:off x="5004048" y="3448050"/>
            <a:ext cx="2628292" cy="1192198"/>
            <a:chOff x="5004048" y="3429000"/>
            <a:chExt cx="2628292" cy="1192198"/>
          </a:xfrm>
        </p:grpSpPr>
        <p:cxnSp>
          <p:nvCxnSpPr>
            <p:cNvPr id="10" name="꺾인 연결선 9"/>
            <p:cNvCxnSpPr/>
            <p:nvPr/>
          </p:nvCxnSpPr>
          <p:spPr>
            <a:xfrm rot="10800000">
              <a:off x="5004048" y="3429000"/>
              <a:ext cx="1512168" cy="792088"/>
            </a:xfrm>
            <a:prstGeom prst="bentConnector3">
              <a:avLst>
                <a:gd name="adj1" fmla="val -1021"/>
              </a:avLst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400091" y="4221088"/>
              <a:ext cx="22322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레코드 총 개수</a:t>
              </a:r>
              <a:endParaRPr lang="ko-KR" altLang="en-US" sz="20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6" t="23517" r="50000" b="23517"/>
          <a:stretch/>
        </p:blipFill>
        <p:spPr bwMode="auto">
          <a:xfrm>
            <a:off x="899592" y="2636912"/>
            <a:ext cx="3638389" cy="3874576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5" t="23729" r="47015" b="23729"/>
          <a:stretch/>
        </p:blipFill>
        <p:spPr bwMode="auto">
          <a:xfrm>
            <a:off x="899592" y="2636912"/>
            <a:ext cx="4029559" cy="384358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altLang="ko-KR" sz="3200" b="1" cap="none" dirty="0" err="1">
                <a:solidFill>
                  <a:schemeClr val="tx1"/>
                </a:solidFill>
                <a:effectLst/>
                <a:latin typeface="+mj-ea"/>
                <a:cs typeface="+mn-cs"/>
              </a:rPr>
              <a:t>awk</a:t>
            </a:r>
            <a:r>
              <a:rPr lang="en-US" altLang="ko-KR" b="1" dirty="0" smtClean="0">
                <a:solidFill>
                  <a:schemeClr val="tx1"/>
                </a:solidFill>
                <a:latin typeface="+mj-ea"/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  <a:latin typeface="+mj-ea"/>
              </a:rPr>
              <a:t>프로그래밍 시스템</a:t>
            </a:r>
            <a:endParaRPr lang="ko-KR" altLang="en-US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특수변수와 그 응용</a:t>
            </a:r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pPr lvl="1"/>
            <a:endParaRPr lang="en-US" altLang="ko-KR" sz="500" dirty="0">
              <a:solidFill>
                <a:schemeClr val="tx1"/>
              </a:solidFill>
              <a:latin typeface="+mn-ea"/>
            </a:endParaRPr>
          </a:p>
          <a:p>
            <a:pPr lvl="2"/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NR :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현재 처리중인 행의 번호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레코드 번호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)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저장</a:t>
            </a: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  <a:p>
            <a:pPr marL="914400" lvl="2" indent="0">
              <a:buNone/>
            </a:pP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	(END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블록 내에서는 레코드의 총 개수에 해당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)</a:t>
            </a:r>
          </a:p>
          <a:p>
            <a:pPr marL="914400" lvl="2" indent="0">
              <a:buNone/>
            </a:pPr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  <a:p>
            <a:pPr lvl="2"/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  <a:p>
            <a:pPr lvl="2"/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pPr lvl="2"/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  <a:p>
            <a:pPr lvl="2"/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pPr lvl="2"/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  <a:p>
            <a:pPr lvl="1"/>
            <a:endParaRPr lang="en-US" altLang="ko-KR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FFD7DC-B449-45A0-8D59-3BD8BFDB29D6}" type="slidenum">
              <a:rPr lang="en-US" altLang="ko-KR" smtClean="0">
                <a:solidFill>
                  <a:schemeClr val="tx1"/>
                </a:solidFill>
              </a:rPr>
              <a:pPr>
                <a:defRPr/>
              </a:pPr>
              <a:t>11</a:t>
            </a:fld>
            <a:endParaRPr lang="en-US" altLang="ko-KR">
              <a:solidFill>
                <a:schemeClr val="tx1"/>
              </a:solidFill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1187626" y="4558705"/>
            <a:ext cx="6768750" cy="935124"/>
            <a:chOff x="1187626" y="4558705"/>
            <a:chExt cx="6768750" cy="935124"/>
          </a:xfrm>
        </p:grpSpPr>
        <p:cxnSp>
          <p:nvCxnSpPr>
            <p:cNvPr id="24" name="꺾인 연결선 23"/>
            <p:cNvCxnSpPr/>
            <p:nvPr/>
          </p:nvCxnSpPr>
          <p:spPr>
            <a:xfrm rot="10800000">
              <a:off x="1187626" y="4558705"/>
              <a:ext cx="4104454" cy="454475"/>
            </a:xfrm>
            <a:prstGeom prst="bentConnector3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5292080" y="4785943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FF0000"/>
                  </a:solidFill>
                  <a:latin typeface="+mj-ea"/>
                  <a:ea typeface="+mj-ea"/>
                </a:rPr>
                <a:t>8</a:t>
              </a:r>
              <a:r>
                <a:rPr lang="ko-KR" altLang="en-US" sz="2000" b="1" dirty="0" smtClean="0">
                  <a:solidFill>
                    <a:srgbClr val="FF0000"/>
                  </a:solidFill>
                  <a:latin typeface="+mj-ea"/>
                  <a:ea typeface="+mj-ea"/>
                </a:rPr>
                <a:t>번 레코드에서 </a:t>
              </a:r>
              <a:r>
                <a:rPr lang="en-US" altLang="ko-KR" sz="2000" b="1" dirty="0" smtClean="0">
                  <a:solidFill>
                    <a:srgbClr val="FF0000"/>
                  </a:solidFill>
                  <a:latin typeface="+mj-ea"/>
                  <a:ea typeface="+mj-ea"/>
                </a:rPr>
                <a:t>1 </a:t>
              </a:r>
              <a:r>
                <a:rPr lang="ko-KR" altLang="en-US" sz="2000" b="1" dirty="0" smtClean="0">
                  <a:solidFill>
                    <a:srgbClr val="FF0000"/>
                  </a:solidFill>
                  <a:latin typeface="+mj-ea"/>
                  <a:ea typeface="+mj-ea"/>
                </a:rPr>
                <a:t>출력</a:t>
              </a:r>
              <a:endParaRPr lang="ko-KR" altLang="en-US" sz="2000" b="1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1187624" y="5324499"/>
            <a:ext cx="5688633" cy="806897"/>
            <a:chOff x="1187624" y="5324499"/>
            <a:chExt cx="5688633" cy="806897"/>
          </a:xfrm>
        </p:grpSpPr>
        <p:cxnSp>
          <p:nvCxnSpPr>
            <p:cNvPr id="20" name="꺾인 연결선 19"/>
            <p:cNvCxnSpPr/>
            <p:nvPr/>
          </p:nvCxnSpPr>
          <p:spPr>
            <a:xfrm rot="10800000" flipV="1">
              <a:off x="1187624" y="5555332"/>
              <a:ext cx="4104456" cy="576064"/>
            </a:xfrm>
            <a:prstGeom prst="bentConnector3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292081" y="5324499"/>
              <a:ext cx="15841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레코드 번호</a:t>
              </a:r>
              <a:endParaRPr lang="ko-KR" altLang="en-US" sz="20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926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ko-KR" altLang="en-US" b="1" dirty="0" smtClean="0">
                <a:solidFill>
                  <a:schemeClr val="tx1"/>
                </a:solidFill>
                <a:latin typeface="+mj-ea"/>
              </a:rPr>
              <a:t>파이프라인에서의 </a:t>
            </a:r>
            <a:r>
              <a:rPr lang="en-US" altLang="ko-KR" b="1" cap="none" dirty="0" smtClean="0">
                <a:solidFill>
                  <a:schemeClr val="tx1"/>
                </a:solidFill>
                <a:latin typeface="+mj-ea"/>
              </a:rPr>
              <a:t>cut</a:t>
            </a:r>
            <a:r>
              <a:rPr lang="en-US" altLang="ko-KR" b="1" dirty="0" smtClean="0">
                <a:solidFill>
                  <a:schemeClr val="tx1"/>
                </a:solidFill>
                <a:latin typeface="+mj-ea"/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  <a:latin typeface="+mj-ea"/>
              </a:rPr>
              <a:t>명령어 활용</a:t>
            </a:r>
            <a:endParaRPr lang="ko-KR" altLang="en-US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0" y="1340768"/>
            <a:ext cx="8686800" cy="4525963"/>
          </a:xfrm>
        </p:spPr>
        <p:txBody>
          <a:bodyPr/>
          <a:lstStyle/>
          <a:p>
            <a:endParaRPr lang="en-US" altLang="ko-KR" sz="2400" dirty="0" smtClean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2400" dirty="0" smtClean="0">
                <a:solidFill>
                  <a:schemeClr val="tx1"/>
                </a:solidFill>
                <a:latin typeface="+mn-ea"/>
              </a:rPr>
              <a:t>cut </a:t>
            </a:r>
            <a:r>
              <a:rPr lang="ko-KR" altLang="en-US" sz="2400" dirty="0" smtClean="0">
                <a:solidFill>
                  <a:schemeClr val="tx1"/>
                </a:solidFill>
                <a:latin typeface="+mn-ea"/>
              </a:rPr>
              <a:t>명령어</a:t>
            </a:r>
            <a:r>
              <a:rPr lang="en-US" altLang="ko-KR" sz="24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+mn-ea"/>
              </a:rPr>
              <a:t>개요</a:t>
            </a:r>
            <a:endParaRPr lang="en-US" altLang="ko-KR" sz="2400" dirty="0" smtClean="0">
              <a:solidFill>
                <a:schemeClr val="tx1"/>
              </a:solidFill>
              <a:latin typeface="+mn-ea"/>
            </a:endParaRPr>
          </a:p>
          <a:p>
            <a:pPr marL="457200" lvl="1" indent="0">
              <a:buNone/>
            </a:pPr>
            <a:endParaRPr lang="en-US" altLang="ko-KR" sz="2400" dirty="0" smtClean="0">
              <a:solidFill>
                <a:schemeClr val="tx1"/>
              </a:solidFill>
              <a:latin typeface="+mn-ea"/>
            </a:endParaRPr>
          </a:p>
          <a:p>
            <a:pPr lvl="1"/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remove 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sections from each line of 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files</a:t>
            </a:r>
          </a:p>
          <a:p>
            <a:pPr lvl="1"/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  <a:p>
            <a:pPr lvl="1"/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  <a:p>
            <a:pPr lvl="1"/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필드 구분자가 공백 문자가 아닌 경우</a:t>
            </a:r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  <a:p>
            <a:pPr marL="457200" lvl="1" indent="0">
              <a:buNone/>
            </a:pPr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  <a:p>
            <a:pPr marL="457200" lvl="1" indent="0">
              <a:buNone/>
            </a:pPr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  <a:p>
            <a:pPr lvl="1"/>
            <a:r>
              <a:rPr lang="ko-KR" altLang="en-US" sz="2000" dirty="0" err="1" smtClean="0">
                <a:solidFill>
                  <a:schemeClr val="tx1"/>
                </a:solidFill>
                <a:latin typeface="+mn-ea"/>
              </a:rPr>
              <a:t>테이터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000" dirty="0" err="1" smtClean="0">
                <a:solidFill>
                  <a:schemeClr val="tx1"/>
                </a:solidFill>
                <a:latin typeface="+mn-ea"/>
              </a:rPr>
              <a:t>스트림의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 특정한 필드에 속한 정보나 특정한 위치에 오는 문자 값만을 추출 하고자 할 때 유용</a:t>
            </a:r>
            <a:endParaRPr lang="en-US" altLang="ko-KR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FFD7DC-B449-45A0-8D59-3BD8BFDB29D6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0185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ko-KR" altLang="en-US" b="1" dirty="0" smtClean="0">
                <a:solidFill>
                  <a:schemeClr val="tx1"/>
                </a:solidFill>
                <a:latin typeface="+mj-ea"/>
              </a:rPr>
              <a:t>파이프라인에서의 </a:t>
            </a:r>
            <a:r>
              <a:rPr lang="en-US" altLang="ko-KR" b="1" cap="none" dirty="0" smtClean="0">
                <a:solidFill>
                  <a:schemeClr val="tx1"/>
                </a:solidFill>
                <a:latin typeface="+mj-ea"/>
              </a:rPr>
              <a:t>cut</a:t>
            </a:r>
            <a:r>
              <a:rPr lang="en-US" altLang="ko-KR" b="1" dirty="0" smtClean="0">
                <a:solidFill>
                  <a:schemeClr val="tx1"/>
                </a:solidFill>
                <a:latin typeface="+mj-ea"/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  <a:latin typeface="+mj-ea"/>
              </a:rPr>
              <a:t>명령어 활용</a:t>
            </a:r>
            <a:endParaRPr lang="ko-KR" altLang="en-US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5535" y="1700808"/>
            <a:ext cx="8686800" cy="4525963"/>
          </a:xfrm>
        </p:spPr>
        <p:txBody>
          <a:bodyPr/>
          <a:lstStyle/>
          <a:p>
            <a:pPr lvl="1">
              <a:buClr>
                <a:srgbClr val="F0A22E"/>
              </a:buClr>
            </a:pPr>
            <a:r>
              <a:rPr lang="en-US" altLang="ko-KR" sz="2000" dirty="0" smtClean="0">
                <a:solidFill>
                  <a:schemeClr val="tx1"/>
                </a:solidFill>
                <a:latin typeface="돋움"/>
              </a:rPr>
              <a:t>cut </a:t>
            </a:r>
            <a:r>
              <a:rPr lang="ko-KR" altLang="en-US" sz="2000" dirty="0" smtClean="0">
                <a:solidFill>
                  <a:schemeClr val="tx1"/>
                </a:solidFill>
                <a:latin typeface="돋움"/>
              </a:rPr>
              <a:t>명령어 예시</a:t>
            </a:r>
            <a:endParaRPr lang="en-US" altLang="ko-KR" sz="2000" dirty="0" smtClean="0">
              <a:solidFill>
                <a:schemeClr val="tx1"/>
              </a:solidFill>
              <a:latin typeface="돋움"/>
            </a:endParaRPr>
          </a:p>
          <a:p>
            <a:pPr lvl="2">
              <a:buClr>
                <a:srgbClr val="F0A22E"/>
              </a:buClr>
            </a:pPr>
            <a:r>
              <a:rPr lang="ko-KR" altLang="en-US" sz="1600" dirty="0" smtClean="0">
                <a:solidFill>
                  <a:schemeClr val="tx1"/>
                </a:solidFill>
                <a:latin typeface="돋움"/>
              </a:rPr>
              <a:t>일반파일과 디렉터리의 </a:t>
            </a:r>
            <a:r>
              <a:rPr lang="ko-KR" altLang="en-US" sz="1600" dirty="0" err="1" smtClean="0">
                <a:solidFill>
                  <a:schemeClr val="tx1"/>
                </a:solidFill>
                <a:latin typeface="돋움"/>
              </a:rPr>
              <a:t>갯수</a:t>
            </a:r>
            <a:r>
              <a:rPr lang="ko-KR" altLang="en-US" sz="1600" dirty="0" smtClean="0">
                <a:solidFill>
                  <a:schemeClr val="tx1"/>
                </a:solidFill>
                <a:latin typeface="돋움"/>
              </a:rPr>
              <a:t> 세기</a:t>
            </a:r>
            <a:endParaRPr lang="en-US" altLang="ko-KR" sz="1600" dirty="0" smtClean="0">
              <a:solidFill>
                <a:schemeClr val="tx1"/>
              </a:solidFill>
              <a:latin typeface="돋움"/>
            </a:endParaRPr>
          </a:p>
          <a:p>
            <a:pPr lvl="2">
              <a:buClr>
                <a:srgbClr val="F0A22E"/>
              </a:buClr>
            </a:pPr>
            <a:endParaRPr lang="en-US" altLang="ko-KR" sz="2000" dirty="0">
              <a:solidFill>
                <a:schemeClr val="tx1"/>
              </a:solidFill>
              <a:latin typeface="돋움"/>
            </a:endParaRPr>
          </a:p>
          <a:p>
            <a:pPr marL="457200" lvl="1" indent="0">
              <a:buNone/>
            </a:pPr>
            <a:endParaRPr lang="en-US" altLang="ko-KR" sz="24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FFD7DC-B449-45A0-8D59-3BD8BFDB29D6}" type="slidenum">
              <a:rPr lang="en-US" altLang="ko-KR" smtClean="0">
                <a:solidFill>
                  <a:schemeClr val="tx1"/>
                </a:solidFill>
              </a:rPr>
              <a:pPr>
                <a:defRPr/>
              </a:pPr>
              <a:t>13</a:t>
            </a:fld>
            <a:endParaRPr lang="en-US" altLang="ko-KR">
              <a:solidFill>
                <a:schemeClr val="tx1"/>
              </a:solidFill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0" t="23568" r="39195" b="23568"/>
          <a:stretch/>
        </p:blipFill>
        <p:spPr bwMode="auto">
          <a:xfrm>
            <a:off x="1258751" y="2636912"/>
            <a:ext cx="5334000" cy="38671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5" t="23177" r="36677" b="57552"/>
          <a:stretch/>
        </p:blipFill>
        <p:spPr bwMode="auto">
          <a:xfrm>
            <a:off x="1257213" y="2641104"/>
            <a:ext cx="5638800" cy="14097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4607892" y="3411364"/>
            <a:ext cx="223732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258751" y="4653136"/>
            <a:ext cx="5637262" cy="15841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800" dirty="0" smtClean="0"/>
              <a:t>cut –c1 : </a:t>
            </a:r>
            <a:r>
              <a:rPr lang="ko-KR" altLang="en-US" sz="1800" dirty="0" err="1" smtClean="0"/>
              <a:t>첫번째</a:t>
            </a:r>
            <a:r>
              <a:rPr lang="ko-KR" altLang="en-US" sz="1800" dirty="0" smtClean="0"/>
              <a:t> 위치에 오는 문자로 구성된 열 추출</a:t>
            </a:r>
            <a:endParaRPr lang="en-US" altLang="ko-KR" sz="1800" dirty="0" smtClean="0"/>
          </a:p>
          <a:p>
            <a:r>
              <a:rPr lang="en-US" altLang="ko-KR" sz="1800" dirty="0" smtClean="0"/>
              <a:t>sort : </a:t>
            </a:r>
            <a:r>
              <a:rPr lang="ko-KR" altLang="en-US" sz="1800" dirty="0" smtClean="0"/>
              <a:t>디렉터리와 파일 정렬</a:t>
            </a:r>
            <a:endParaRPr lang="en-US" altLang="ko-KR" sz="1800" dirty="0" smtClean="0"/>
          </a:p>
          <a:p>
            <a:r>
              <a:rPr lang="en-US" altLang="ko-KR" sz="1800" dirty="0" err="1" smtClean="0"/>
              <a:t>uniq</a:t>
            </a:r>
            <a:r>
              <a:rPr lang="en-US" altLang="ko-KR" sz="1800" dirty="0" smtClean="0"/>
              <a:t> –c : </a:t>
            </a:r>
            <a:r>
              <a:rPr lang="ko-KR" altLang="en-US" sz="1800" dirty="0" smtClean="0"/>
              <a:t>중복되는 행 제거 및 개수 출력</a:t>
            </a: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36647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0" y="1340768"/>
            <a:ext cx="8686800" cy="4525963"/>
          </a:xfrm>
        </p:spPr>
        <p:txBody>
          <a:bodyPr>
            <a:normAutofit/>
          </a:bodyPr>
          <a:lstStyle/>
          <a:p>
            <a:r>
              <a:rPr lang="en-US" altLang="ko-KR" sz="2400" dirty="0" err="1" smtClean="0">
                <a:solidFill>
                  <a:schemeClr val="tx1"/>
                </a:solidFill>
                <a:latin typeface="+mn-ea"/>
              </a:rPr>
              <a:t>tr</a:t>
            </a:r>
            <a:r>
              <a:rPr lang="en-US" altLang="ko-KR" sz="24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명령어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개요</a:t>
            </a: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 lvl="1"/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 lvl="1"/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translate or delete character</a:t>
            </a:r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pPr lvl="1"/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pPr lvl="1"/>
            <a:r>
              <a:rPr lang="ko-KR" altLang="en-US" sz="2000" dirty="0" err="1" smtClean="0">
                <a:solidFill>
                  <a:schemeClr val="tx1"/>
                </a:solidFill>
                <a:latin typeface="+mn-ea"/>
              </a:rPr>
              <a:t>스트림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 편집기 프로그램</a:t>
            </a:r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  <a:p>
            <a:pPr lvl="1"/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pPr lvl="1"/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특정한 집합에 속해있는 문자들을 다른 문자들로 변환 할 때 주로 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사용</a:t>
            </a:r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  <a:p>
            <a:pPr lvl="1"/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  <a:p>
            <a:pPr lvl="1"/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변환될 문자열의 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1:1 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대응 제약사항 존재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알파벳 단위로 동작</a:t>
            </a:r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pPr lvl="1"/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 lvl="2">
              <a:buClr>
                <a:srgbClr val="F0A22E"/>
              </a:buClr>
            </a:pPr>
            <a:endParaRPr lang="en-US" altLang="ko-KR" sz="2000" dirty="0">
              <a:solidFill>
                <a:schemeClr val="tx1"/>
              </a:solidFill>
              <a:latin typeface="돋움"/>
            </a:endParaRPr>
          </a:p>
          <a:p>
            <a:pPr marL="457200" lvl="1" indent="0">
              <a:buNone/>
            </a:pPr>
            <a:endParaRPr lang="en-US" altLang="ko-KR" sz="24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FFD7DC-B449-45A0-8D59-3BD8BFDB29D6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06000" y="457200"/>
            <a:ext cx="8686800" cy="838200"/>
          </a:xfrm>
          <a:ln>
            <a:noFill/>
          </a:ln>
        </p:spPr>
        <p:txBody>
          <a:bodyPr/>
          <a:lstStyle/>
          <a:p>
            <a:r>
              <a:rPr lang="ko-KR" altLang="en-US" b="1" dirty="0" smtClean="0">
                <a:solidFill>
                  <a:schemeClr val="tx1"/>
                </a:solidFill>
                <a:latin typeface="+mj-ea"/>
              </a:rPr>
              <a:t>파이프라인에서의 </a:t>
            </a:r>
            <a:r>
              <a:rPr lang="en-US" altLang="ko-KR" b="1" cap="none" dirty="0" smtClean="0">
                <a:solidFill>
                  <a:schemeClr val="tx1"/>
                </a:solidFill>
                <a:latin typeface="+mj-ea"/>
              </a:rPr>
              <a:t>cut</a:t>
            </a:r>
            <a:r>
              <a:rPr lang="en-US" altLang="ko-KR" b="1" dirty="0" smtClean="0">
                <a:solidFill>
                  <a:schemeClr val="tx1"/>
                </a:solidFill>
                <a:latin typeface="+mj-ea"/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  <a:latin typeface="+mj-ea"/>
              </a:rPr>
              <a:t>명령어 활용</a:t>
            </a:r>
            <a:endParaRPr lang="ko-KR" altLang="en-US" b="1" dirty="0">
              <a:solidFill>
                <a:schemeClr val="tx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65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942918"/>
              </p:ext>
            </p:extLst>
          </p:nvPr>
        </p:nvGraphicFramePr>
        <p:xfrm>
          <a:off x="1763688" y="2212072"/>
          <a:ext cx="60960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종류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alnum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알파벳 </a:t>
                      </a:r>
                      <a:r>
                        <a:rPr lang="en-US" altLang="ko-KR" dirty="0" smtClean="0"/>
                        <a:t>+ </a:t>
                      </a:r>
                      <a:r>
                        <a:rPr lang="ko-KR" altLang="en-US" dirty="0" smtClean="0"/>
                        <a:t>숫자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alpha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알파벳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cntrl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컨트롤 문자</a:t>
                      </a:r>
                      <a:endParaRPr lang="en-US" altLang="ko-KR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digit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숫자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graph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그래픽 문자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rgbClr val="FF0000"/>
                          </a:solidFill>
                        </a:rPr>
                        <a:t>lower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FF0000"/>
                          </a:solidFill>
                        </a:rPr>
                        <a:t>소문자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출력 가능한 문자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punct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구두점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rgbClr val="FF0000"/>
                          </a:solidFill>
                        </a:rPr>
                        <a:t>space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FF0000"/>
                          </a:solidFill>
                        </a:rPr>
                        <a:t>공백 문자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rgbClr val="FF0000"/>
                          </a:solidFill>
                        </a:rPr>
                        <a:t>upper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FF0000"/>
                          </a:solidFill>
                        </a:rPr>
                        <a:t>대문자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tx1"/>
                          </a:solidFill>
                        </a:rPr>
                        <a:t>xdigit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진수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ln>
            <a:noFill/>
          </a:ln>
        </p:spPr>
        <p:txBody>
          <a:bodyPr/>
          <a:lstStyle/>
          <a:p>
            <a:r>
              <a:rPr lang="ko-KR" altLang="en-US" b="1" dirty="0" smtClean="0">
                <a:solidFill>
                  <a:schemeClr val="tx1"/>
                </a:solidFill>
                <a:latin typeface="돋움"/>
              </a:rPr>
              <a:t>파이프라인에서의 </a:t>
            </a:r>
            <a:r>
              <a:rPr lang="en-US" altLang="ko-KR" b="1" cap="none" dirty="0" err="1" smtClean="0">
                <a:solidFill>
                  <a:schemeClr val="tx1"/>
                </a:solidFill>
                <a:latin typeface="돋움"/>
              </a:rPr>
              <a:t>sed</a:t>
            </a:r>
            <a:r>
              <a:rPr lang="en-US" altLang="ko-KR" b="1" cap="none" dirty="0" smtClean="0">
                <a:solidFill>
                  <a:schemeClr val="tx1"/>
                </a:solidFill>
                <a:latin typeface="돋움"/>
              </a:rPr>
              <a:t>, </a:t>
            </a:r>
            <a:r>
              <a:rPr lang="en-US" altLang="ko-KR" b="1" cap="none" dirty="0" err="1" smtClean="0">
                <a:solidFill>
                  <a:schemeClr val="tx1"/>
                </a:solidFill>
                <a:latin typeface="돋움"/>
              </a:rPr>
              <a:t>tr</a:t>
            </a:r>
            <a:r>
              <a:rPr lang="en-US" altLang="ko-KR" b="1" dirty="0" smtClean="0">
                <a:solidFill>
                  <a:schemeClr val="tx1"/>
                </a:solidFill>
                <a:latin typeface="돋움"/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  <a:latin typeface="돋움"/>
              </a:rPr>
              <a:t>명령어 활용</a:t>
            </a:r>
            <a:endParaRPr lang="ko-KR" altLang="en-US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sz="2000" dirty="0" err="1" smtClean="0">
                <a:solidFill>
                  <a:schemeClr val="tx1"/>
                </a:solidFill>
                <a:latin typeface="+mn-ea"/>
              </a:rPr>
              <a:t>tr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명령어 예시</a:t>
            </a:r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  <a:p>
            <a:pPr lvl="2"/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대 소문자 변환</a:t>
            </a: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FFD7DC-B449-45A0-8D59-3BD8BFDB29D6}" type="slidenum">
              <a:rPr lang="en-US" altLang="ko-KR" smtClean="0">
                <a:solidFill>
                  <a:schemeClr val="tx1"/>
                </a:solidFill>
              </a:rPr>
              <a:pPr>
                <a:defRPr/>
              </a:pPr>
              <a:t>15</a:t>
            </a:fld>
            <a:endParaRPr lang="en-US" altLang="ko-KR">
              <a:solidFill>
                <a:schemeClr val="tx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6" t="23423" r="60664" b="51925"/>
          <a:stretch/>
        </p:blipFill>
        <p:spPr bwMode="auto">
          <a:xfrm>
            <a:off x="1471712" y="2492896"/>
            <a:ext cx="2524224" cy="18034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4" t="23090" r="48268" b="52611"/>
          <a:stretch/>
        </p:blipFill>
        <p:spPr bwMode="auto">
          <a:xfrm>
            <a:off x="4283968" y="2492896"/>
            <a:ext cx="4152900" cy="1777504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4" t="23264" r="40093" b="52612"/>
          <a:stretch/>
        </p:blipFill>
        <p:spPr bwMode="auto">
          <a:xfrm>
            <a:off x="1371699" y="4437112"/>
            <a:ext cx="5216525" cy="1764804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6660232" y="3272284"/>
            <a:ext cx="2016224" cy="526281"/>
            <a:chOff x="6660232" y="3272284"/>
            <a:chExt cx="2016224" cy="526281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7141117" y="3272284"/>
              <a:ext cx="122235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/>
            <p:nvPr/>
          </p:nvCxnSpPr>
          <p:spPr>
            <a:xfrm>
              <a:off x="7668344" y="3272284"/>
              <a:ext cx="0" cy="22872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6660232" y="3521566"/>
              <a:ext cx="201622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rgbClr val="FF0000"/>
                  </a:solidFill>
                </a:rPr>
                <a:t>언어 </a:t>
              </a:r>
              <a:r>
                <a:rPr lang="ko-KR" altLang="en-US" sz="1200" b="1" dirty="0" err="1" smtClean="0">
                  <a:solidFill>
                    <a:srgbClr val="FF0000"/>
                  </a:solidFill>
                </a:rPr>
                <a:t>이식성</a:t>
              </a:r>
              <a:r>
                <a:rPr lang="ko-KR" altLang="en-US" sz="1200" b="1" dirty="0" smtClean="0">
                  <a:solidFill>
                    <a:srgbClr val="FF0000"/>
                  </a:solidFill>
                </a:rPr>
                <a:t> 문제 발생 가능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185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ko-KR" altLang="en-US" b="1" dirty="0">
                <a:solidFill>
                  <a:schemeClr val="tx1"/>
                </a:solidFill>
                <a:latin typeface="돋움"/>
              </a:rPr>
              <a:t>파이프라인에서의 </a:t>
            </a:r>
            <a:r>
              <a:rPr lang="en-US" altLang="ko-KR" b="1" cap="none" dirty="0" err="1">
                <a:solidFill>
                  <a:schemeClr val="tx1"/>
                </a:solidFill>
                <a:latin typeface="돋움"/>
              </a:rPr>
              <a:t>sed</a:t>
            </a:r>
            <a:r>
              <a:rPr lang="en-US" altLang="ko-KR" b="1" cap="none" dirty="0">
                <a:solidFill>
                  <a:schemeClr val="tx1"/>
                </a:solidFill>
                <a:latin typeface="돋움"/>
              </a:rPr>
              <a:t>, </a:t>
            </a:r>
            <a:r>
              <a:rPr lang="en-US" altLang="ko-KR" b="1" cap="none" dirty="0" err="1">
                <a:solidFill>
                  <a:schemeClr val="tx1"/>
                </a:solidFill>
                <a:latin typeface="돋움"/>
              </a:rPr>
              <a:t>tr</a:t>
            </a:r>
            <a:r>
              <a:rPr lang="en-US" altLang="ko-KR" b="1" dirty="0">
                <a:solidFill>
                  <a:schemeClr val="tx1"/>
                </a:solidFill>
                <a:latin typeface="돋움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돋움"/>
              </a:rPr>
              <a:t>명령어 활용</a:t>
            </a:r>
            <a:endParaRPr lang="ko-KR" altLang="en-US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sz="2000" dirty="0" err="1" smtClean="0">
                <a:solidFill>
                  <a:schemeClr val="tx1"/>
                </a:solidFill>
                <a:latin typeface="+mn-ea"/>
              </a:rPr>
              <a:t>tr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명령어 예시</a:t>
            </a:r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  <a:p>
            <a:pPr lvl="2"/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회전암호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(rotation cipher)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 생성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해독</a:t>
            </a: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  <a:p>
            <a:pPr lvl="2"/>
            <a:endParaRPr lang="en-US" altLang="ko-KR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FFD7DC-B449-45A0-8D59-3BD8BFDB29D6}" type="slidenum">
              <a:rPr lang="en-US" altLang="ko-KR" smtClean="0">
                <a:solidFill>
                  <a:schemeClr val="tx1"/>
                </a:solidFill>
              </a:rPr>
              <a:pPr>
                <a:defRPr/>
              </a:pPr>
              <a:t>16</a:t>
            </a:fld>
            <a:endParaRPr lang="en-US" altLang="ko-KR">
              <a:solidFill>
                <a:schemeClr val="tx1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2" t="23264" r="35188" b="50000"/>
          <a:stretch/>
        </p:blipFill>
        <p:spPr bwMode="auto">
          <a:xfrm>
            <a:off x="1610320" y="2564904"/>
            <a:ext cx="5842000" cy="1955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2" t="23437" r="40129" b="52604"/>
          <a:stretch/>
        </p:blipFill>
        <p:spPr bwMode="auto">
          <a:xfrm>
            <a:off x="1610320" y="4725144"/>
            <a:ext cx="5221287" cy="17526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768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0" y="1340768"/>
            <a:ext cx="8686800" cy="4525963"/>
          </a:xfrm>
        </p:spPr>
        <p:txBody>
          <a:bodyPr/>
          <a:lstStyle/>
          <a:p>
            <a:r>
              <a:rPr lang="en-US" altLang="ko-KR" sz="2400" dirty="0" err="1" smtClean="0">
                <a:solidFill>
                  <a:schemeClr val="tx1"/>
                </a:solidFill>
                <a:latin typeface="+mn-ea"/>
              </a:rPr>
              <a:t>sed</a:t>
            </a:r>
            <a:r>
              <a:rPr lang="en-US" altLang="ko-KR" sz="24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명령어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개요</a:t>
            </a: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 lvl="1"/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  <a:p>
            <a:pPr lvl="1"/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 stream editor for filtering and transforming text</a:t>
            </a:r>
          </a:p>
          <a:p>
            <a:pPr lvl="1"/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  <a:p>
            <a:pPr lvl="1"/>
            <a:r>
              <a:rPr lang="ko-KR" altLang="en-US" sz="2000" dirty="0" err="1" smtClean="0">
                <a:solidFill>
                  <a:schemeClr val="tx1"/>
                </a:solidFill>
                <a:latin typeface="+mn-ea"/>
              </a:rPr>
              <a:t>스트림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 편집기 프로그램</a:t>
            </a:r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  <a:p>
            <a:pPr lvl="1"/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  <a:p>
            <a:pPr lvl="1"/>
            <a:r>
              <a:rPr lang="en-US" altLang="ko-KR" sz="2000" dirty="0" err="1" smtClean="0">
                <a:solidFill>
                  <a:schemeClr val="tx1"/>
                </a:solidFill>
                <a:latin typeface="+mn-ea"/>
              </a:rPr>
              <a:t>rt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명령어 보다 상대적으로 강력한 기능</a:t>
            </a:r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  <a:p>
            <a:pPr marL="914400" lvl="2" indent="0">
              <a:buNone/>
            </a:pPr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변환될 문자의 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1:1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 대응 제한 사항 없음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)</a:t>
            </a:r>
          </a:p>
          <a:p>
            <a:pPr lvl="1"/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  <a:p>
            <a:pPr lvl="1"/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개별적인 프로그래밍 환경에 더 가까움</a:t>
            </a:r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  <a:p>
            <a:pPr lvl="2">
              <a:buClr>
                <a:srgbClr val="F0A22E"/>
              </a:buClr>
            </a:pPr>
            <a:endParaRPr lang="en-US" altLang="ko-KR" sz="2000" dirty="0">
              <a:solidFill>
                <a:schemeClr val="tx1"/>
              </a:solidFill>
              <a:latin typeface="돋움"/>
            </a:endParaRPr>
          </a:p>
          <a:p>
            <a:pPr marL="457200" lvl="1" indent="0">
              <a:buNone/>
            </a:pPr>
            <a:endParaRPr lang="en-US" altLang="ko-KR" sz="24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FFD7DC-B449-45A0-8D59-3BD8BFDB29D6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ln>
            <a:noFill/>
          </a:ln>
        </p:spPr>
        <p:txBody>
          <a:bodyPr/>
          <a:lstStyle/>
          <a:p>
            <a:r>
              <a:rPr lang="ko-KR" altLang="en-US" b="1" dirty="0">
                <a:solidFill>
                  <a:schemeClr val="tx1"/>
                </a:solidFill>
                <a:latin typeface="돋움"/>
              </a:rPr>
              <a:t>파이프라인에서의 </a:t>
            </a:r>
            <a:r>
              <a:rPr lang="en-US" altLang="ko-KR" b="1" cap="none" dirty="0" err="1">
                <a:solidFill>
                  <a:schemeClr val="tx1"/>
                </a:solidFill>
                <a:latin typeface="돋움"/>
              </a:rPr>
              <a:t>sed</a:t>
            </a:r>
            <a:r>
              <a:rPr lang="en-US" altLang="ko-KR" b="1" cap="none" dirty="0">
                <a:solidFill>
                  <a:schemeClr val="tx1"/>
                </a:solidFill>
                <a:latin typeface="돋움"/>
              </a:rPr>
              <a:t>, </a:t>
            </a:r>
            <a:r>
              <a:rPr lang="en-US" altLang="ko-KR" b="1" cap="none" dirty="0" err="1">
                <a:solidFill>
                  <a:schemeClr val="tx1"/>
                </a:solidFill>
                <a:latin typeface="돋움"/>
              </a:rPr>
              <a:t>tr</a:t>
            </a:r>
            <a:r>
              <a:rPr lang="en-US" altLang="ko-KR" b="1" dirty="0">
                <a:solidFill>
                  <a:schemeClr val="tx1"/>
                </a:solidFill>
                <a:latin typeface="돋움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돋움"/>
              </a:rPr>
              <a:t>명령어 활용</a:t>
            </a:r>
            <a:endParaRPr lang="ko-KR" altLang="en-US" b="1" dirty="0">
              <a:solidFill>
                <a:schemeClr val="tx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6919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016176"/>
              </p:ext>
            </p:extLst>
          </p:nvPr>
        </p:nvGraphicFramePr>
        <p:xfrm>
          <a:off x="1148532" y="2689592"/>
          <a:ext cx="6936431" cy="1818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1154"/>
                <a:gridCol w="2321154"/>
                <a:gridCol w="2294123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명령어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예제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</a:tr>
              <a:tr h="437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4,8d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4~8</a:t>
                      </a:r>
                      <a:r>
                        <a:rPr lang="ko-KR" altLang="en-US" dirty="0" smtClean="0"/>
                        <a:t>줄 삭제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</a:t>
                      </a:r>
                      <a:r>
                        <a:rPr lang="ko-KR" altLang="en-US" dirty="0" smtClean="0"/>
                        <a:t>번째 줄 출력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s/old/new/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old</a:t>
                      </a:r>
                      <a:r>
                        <a:rPr lang="ko-KR" altLang="en-US" dirty="0" smtClean="0"/>
                        <a:t>가 </a:t>
                      </a:r>
                      <a:r>
                        <a:rPr lang="ko-KR" altLang="en-US" dirty="0" err="1" smtClean="0"/>
                        <a:t>나타날때마다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new </a:t>
                      </a:r>
                      <a:r>
                        <a:rPr lang="ko-KR" altLang="en-US" dirty="0" smtClean="0"/>
                        <a:t>로 변환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0" y="1340768"/>
            <a:ext cx="8686800" cy="4525963"/>
          </a:xfrm>
        </p:spPr>
        <p:txBody>
          <a:bodyPr/>
          <a:lstStyle/>
          <a:p>
            <a:pPr lvl="1"/>
            <a:r>
              <a:rPr lang="en-US" altLang="ko-KR" sz="2000" dirty="0" err="1" smtClean="0">
                <a:solidFill>
                  <a:schemeClr val="tx1"/>
                </a:solidFill>
                <a:latin typeface="+mn-ea"/>
              </a:rPr>
              <a:t>sed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명령어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예시</a:t>
            </a:r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  <a:p>
            <a:pPr lvl="2"/>
            <a:r>
              <a:rPr lang="ko-KR" altLang="en-US" sz="1600" dirty="0" err="1" smtClean="0">
                <a:solidFill>
                  <a:schemeClr val="tx1"/>
                </a:solidFill>
                <a:latin typeface="+mn-ea"/>
              </a:rPr>
              <a:t>스트림의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 변환 출력</a:t>
            </a: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FFD7DC-B449-45A0-8D59-3BD8BFDB29D6}" type="slidenum">
              <a:rPr lang="en-US" altLang="ko-KR" smtClean="0">
                <a:solidFill>
                  <a:schemeClr val="tx1"/>
                </a:solidFill>
              </a:rPr>
              <a:pPr>
                <a:defRPr/>
              </a:pPr>
              <a:t>18</a:t>
            </a:fld>
            <a:endParaRPr lang="en-US" altLang="ko-KR">
              <a:solidFill>
                <a:schemeClr val="tx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8" t="23176" r="56053" b="59289"/>
          <a:stretch/>
        </p:blipFill>
        <p:spPr bwMode="auto">
          <a:xfrm>
            <a:off x="1479848" y="2204864"/>
            <a:ext cx="3136900" cy="12827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2" t="23437" r="42704" b="58854"/>
          <a:stretch/>
        </p:blipFill>
        <p:spPr bwMode="auto">
          <a:xfrm>
            <a:off x="1479848" y="3933056"/>
            <a:ext cx="4864100" cy="12954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932040" y="2204864"/>
            <a:ext cx="3988692" cy="22322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{</a:t>
            </a:r>
            <a:r>
              <a:rPr lang="ko-KR" altLang="en-US" dirty="0" smtClean="0">
                <a:solidFill>
                  <a:schemeClr val="tx1"/>
                </a:solidFill>
              </a:rPr>
              <a:t>주소</a:t>
            </a:r>
            <a:r>
              <a:rPr lang="en-US" altLang="ko-KR" dirty="0" smtClean="0">
                <a:solidFill>
                  <a:schemeClr val="tx1"/>
                </a:solidFill>
              </a:rPr>
              <a:t>{,</a:t>
            </a:r>
            <a:r>
              <a:rPr lang="ko-KR" altLang="en-US" dirty="0" smtClean="0">
                <a:solidFill>
                  <a:schemeClr val="tx1"/>
                </a:solidFill>
              </a:rPr>
              <a:t>주소</a:t>
            </a:r>
            <a:r>
              <a:rPr lang="en-US" altLang="ko-KR" dirty="0" smtClean="0">
                <a:solidFill>
                  <a:schemeClr val="tx1"/>
                </a:solidFill>
              </a:rPr>
              <a:t>}}</a:t>
            </a:r>
            <a:r>
              <a:rPr lang="ko-KR" altLang="en-US" dirty="0" smtClean="0">
                <a:solidFill>
                  <a:schemeClr val="tx1"/>
                </a:solidFill>
              </a:rPr>
              <a:t>명령</a:t>
            </a:r>
            <a:r>
              <a:rPr lang="en-US" altLang="ko-KR" dirty="0" smtClean="0">
                <a:solidFill>
                  <a:schemeClr val="tx1"/>
                </a:solidFill>
              </a:rPr>
              <a:t>{</a:t>
            </a:r>
            <a:r>
              <a:rPr lang="ko-KR" altLang="en-US" dirty="0" smtClean="0">
                <a:solidFill>
                  <a:schemeClr val="tx1"/>
                </a:solidFill>
              </a:rPr>
              <a:t>인자</a:t>
            </a:r>
            <a:r>
              <a:rPr lang="en-US" altLang="ko-KR" dirty="0" smtClean="0">
                <a:solidFill>
                  <a:schemeClr val="tx1"/>
                </a:solidFill>
              </a:rPr>
              <a:t>}</a:t>
            </a:r>
          </a:p>
          <a:p>
            <a:r>
              <a:rPr lang="ko-KR" altLang="en-US" dirty="0" smtClean="0">
                <a:solidFill>
                  <a:schemeClr val="tx1"/>
                </a:solidFill>
              </a:rPr>
              <a:t>꼴로 사용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dirty="0" err="1" smtClean="0">
                <a:solidFill>
                  <a:schemeClr val="tx1"/>
                </a:solidFill>
              </a:rPr>
              <a:t>정규표현식</a:t>
            </a:r>
            <a:r>
              <a:rPr lang="ko-KR" altLang="en-US" dirty="0" smtClean="0">
                <a:solidFill>
                  <a:schemeClr val="tx1"/>
                </a:solidFill>
              </a:rPr>
              <a:t> 및 특수문자 조합 사용 가능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607223" y="4662661"/>
            <a:ext cx="161143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ln>
            <a:noFill/>
          </a:ln>
        </p:spPr>
        <p:txBody>
          <a:bodyPr/>
          <a:lstStyle/>
          <a:p>
            <a:r>
              <a:rPr lang="ko-KR" altLang="en-US" b="1" dirty="0">
                <a:solidFill>
                  <a:schemeClr val="tx1"/>
                </a:solidFill>
                <a:latin typeface="돋움"/>
              </a:rPr>
              <a:t>파이프라인에서의 </a:t>
            </a:r>
            <a:r>
              <a:rPr lang="en-US" altLang="ko-KR" b="1" cap="none" dirty="0" err="1">
                <a:solidFill>
                  <a:schemeClr val="tx1"/>
                </a:solidFill>
                <a:latin typeface="돋움"/>
              </a:rPr>
              <a:t>sed</a:t>
            </a:r>
            <a:r>
              <a:rPr lang="en-US" altLang="ko-KR" b="1" cap="none" dirty="0">
                <a:solidFill>
                  <a:schemeClr val="tx1"/>
                </a:solidFill>
                <a:latin typeface="돋움"/>
              </a:rPr>
              <a:t>, </a:t>
            </a:r>
            <a:r>
              <a:rPr lang="en-US" altLang="ko-KR" b="1" cap="none" dirty="0" err="1">
                <a:solidFill>
                  <a:schemeClr val="tx1"/>
                </a:solidFill>
                <a:latin typeface="돋움"/>
              </a:rPr>
              <a:t>tr</a:t>
            </a:r>
            <a:r>
              <a:rPr lang="en-US" altLang="ko-KR" b="1" dirty="0">
                <a:solidFill>
                  <a:schemeClr val="tx1"/>
                </a:solidFill>
                <a:latin typeface="돋움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돋움"/>
              </a:rPr>
              <a:t>명령어 활용</a:t>
            </a:r>
            <a:endParaRPr lang="ko-KR" altLang="en-US" b="1" dirty="0">
              <a:solidFill>
                <a:schemeClr val="tx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2031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b="1" dirty="0" smtClean="0">
                <a:solidFill>
                  <a:schemeClr val="tx1"/>
                </a:solidFill>
              </a:rPr>
              <a:t>정 리</a:t>
            </a:r>
          </a:p>
        </p:txBody>
      </p:sp>
      <p:sp>
        <p:nvSpPr>
          <p:cNvPr id="7171" name="내용 개체 틀 2"/>
          <p:cNvSpPr>
            <a:spLocks noGrp="1"/>
          </p:cNvSpPr>
          <p:nvPr>
            <p:ph idx="1"/>
          </p:nvPr>
        </p:nvSpPr>
        <p:spPr>
          <a:xfrm>
            <a:off x="323850" y="1484784"/>
            <a:ext cx="8559800" cy="4760913"/>
          </a:xfrm>
        </p:spPr>
        <p:txBody>
          <a:bodyPr>
            <a:normAutofit fontScale="92500" lnSpcReduction="10000"/>
          </a:bodyPr>
          <a:lstStyle/>
          <a:p>
            <a:pPr marL="0" indent="0" eaLnBrk="1" hangingPunct="1">
              <a:lnSpc>
                <a:spcPct val="150000"/>
              </a:lnSpc>
              <a:buNone/>
            </a:pPr>
            <a:endParaRPr lang="en-US" altLang="ko-KR" sz="2300" dirty="0" smtClean="0">
              <a:latin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ko-KR" altLang="en-US" sz="2600" spc="-150" dirty="0" smtClean="0">
                <a:solidFill>
                  <a:schemeClr val="tx1"/>
                </a:solidFill>
                <a:latin typeface="+mn-ea"/>
              </a:rPr>
              <a:t>간단한 데이터 </a:t>
            </a:r>
            <a:r>
              <a:rPr lang="ko-KR" altLang="en-US" sz="2600" spc="-150" dirty="0" err="1" smtClean="0">
                <a:solidFill>
                  <a:schemeClr val="tx1"/>
                </a:solidFill>
                <a:latin typeface="+mn-ea"/>
              </a:rPr>
              <a:t>스트림</a:t>
            </a:r>
            <a:r>
              <a:rPr lang="ko-KR" altLang="en-US" sz="2600" spc="-150" dirty="0" smtClean="0">
                <a:solidFill>
                  <a:schemeClr val="tx1"/>
                </a:solidFill>
                <a:latin typeface="+mn-ea"/>
              </a:rPr>
              <a:t> 분석 </a:t>
            </a:r>
            <a:r>
              <a:rPr lang="en-US" altLang="ko-KR" sz="2600" spc="-150" dirty="0" smtClean="0">
                <a:solidFill>
                  <a:schemeClr val="tx1"/>
                </a:solidFill>
                <a:latin typeface="+mn-ea"/>
              </a:rPr>
              <a:t>:</a:t>
            </a:r>
            <a:r>
              <a:rPr lang="ko-KR" altLang="en-US" sz="2600" spc="-15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600" spc="-150" dirty="0" err="1" smtClean="0">
                <a:solidFill>
                  <a:schemeClr val="tx1"/>
                </a:solidFill>
                <a:latin typeface="+mn-ea"/>
              </a:rPr>
              <a:t>awk</a:t>
            </a:r>
            <a:r>
              <a:rPr lang="en-US" altLang="ko-KR" sz="2600" spc="-15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600" spc="-150" dirty="0" smtClean="0">
                <a:solidFill>
                  <a:schemeClr val="tx1"/>
                </a:solidFill>
                <a:latin typeface="+mn-ea"/>
              </a:rPr>
              <a:t>사용</a:t>
            </a:r>
            <a:endParaRPr lang="en-US" altLang="ko-KR" sz="2600" spc="-150" dirty="0" smtClean="0">
              <a:solidFill>
                <a:schemeClr val="tx1"/>
              </a:solidFill>
              <a:latin typeface="+mn-ea"/>
            </a:endParaRPr>
          </a:p>
          <a:p>
            <a:pPr eaLnBrk="1" hangingPunct="1">
              <a:lnSpc>
                <a:spcPct val="150000"/>
              </a:lnSpc>
            </a:pPr>
            <a:endParaRPr lang="en-US" altLang="ko-KR" sz="2600" spc="-150" dirty="0" smtClean="0">
              <a:solidFill>
                <a:schemeClr val="tx1"/>
              </a:solidFill>
              <a:latin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ko-KR" altLang="en-US" sz="2600" spc="-150" dirty="0" smtClean="0">
                <a:solidFill>
                  <a:schemeClr val="tx1"/>
                </a:solidFill>
                <a:latin typeface="+mn-ea"/>
              </a:rPr>
              <a:t>필드 </a:t>
            </a:r>
            <a:r>
              <a:rPr lang="ko-KR" altLang="en-US" sz="2600" spc="-150" dirty="0" err="1" smtClean="0">
                <a:solidFill>
                  <a:schemeClr val="tx1"/>
                </a:solidFill>
                <a:latin typeface="+mn-ea"/>
              </a:rPr>
              <a:t>구분자</a:t>
            </a:r>
            <a:r>
              <a:rPr lang="ko-KR" altLang="en-US" sz="2600" spc="-150" dirty="0" smtClean="0">
                <a:solidFill>
                  <a:schemeClr val="tx1"/>
                </a:solidFill>
                <a:latin typeface="+mn-ea"/>
              </a:rPr>
              <a:t> 이용 구분 </a:t>
            </a:r>
            <a:r>
              <a:rPr lang="en-US" altLang="ko-KR" sz="2600" spc="-150" dirty="0" smtClean="0">
                <a:solidFill>
                  <a:schemeClr val="tx1"/>
                </a:solidFill>
                <a:latin typeface="+mn-ea"/>
              </a:rPr>
              <a:t>: cut </a:t>
            </a:r>
            <a:r>
              <a:rPr lang="ko-KR" altLang="en-US" sz="2600" spc="-150" dirty="0" smtClean="0">
                <a:solidFill>
                  <a:schemeClr val="tx1"/>
                </a:solidFill>
                <a:latin typeface="+mn-ea"/>
              </a:rPr>
              <a:t>사용</a:t>
            </a:r>
            <a:endParaRPr lang="en-US" altLang="ko-KR" sz="2600" spc="-150" dirty="0" smtClean="0">
              <a:solidFill>
                <a:schemeClr val="tx1"/>
              </a:solidFill>
              <a:latin typeface="+mn-ea"/>
            </a:endParaRPr>
          </a:p>
          <a:p>
            <a:pPr eaLnBrk="1" hangingPunct="1">
              <a:lnSpc>
                <a:spcPct val="150000"/>
              </a:lnSpc>
            </a:pPr>
            <a:endParaRPr lang="en-US" altLang="ko-KR" sz="2600" spc="-150" dirty="0" smtClean="0">
              <a:solidFill>
                <a:schemeClr val="tx1"/>
              </a:solidFill>
              <a:latin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ko-KR" altLang="en-US" sz="2600" spc="-150" dirty="0" err="1" smtClean="0">
                <a:solidFill>
                  <a:schemeClr val="tx1"/>
                </a:solidFill>
                <a:latin typeface="+mn-ea"/>
              </a:rPr>
              <a:t>스트림에</a:t>
            </a:r>
            <a:r>
              <a:rPr lang="ko-KR" altLang="en-US" sz="2600" spc="-150" dirty="0" err="1">
                <a:solidFill>
                  <a:schemeClr val="tx1"/>
                </a:solidFill>
                <a:latin typeface="+mn-ea"/>
              </a:rPr>
              <a:t>서</a:t>
            </a:r>
            <a:r>
              <a:rPr lang="ko-KR" altLang="en-US" sz="2600" spc="-150" dirty="0" smtClean="0">
                <a:solidFill>
                  <a:schemeClr val="tx1"/>
                </a:solidFill>
                <a:latin typeface="+mn-ea"/>
              </a:rPr>
              <a:t> 대소문자 및 간단한 문자 변환 </a:t>
            </a:r>
            <a:r>
              <a:rPr lang="en-US" altLang="ko-KR" sz="2600" spc="-150" dirty="0" smtClean="0">
                <a:solidFill>
                  <a:schemeClr val="tx1"/>
                </a:solidFill>
                <a:latin typeface="+mn-ea"/>
              </a:rPr>
              <a:t>: </a:t>
            </a:r>
            <a:r>
              <a:rPr lang="en-US" altLang="ko-KR" sz="2600" spc="-150" dirty="0" err="1" smtClean="0">
                <a:solidFill>
                  <a:schemeClr val="tx1"/>
                </a:solidFill>
                <a:latin typeface="+mn-ea"/>
              </a:rPr>
              <a:t>tr</a:t>
            </a:r>
            <a:r>
              <a:rPr lang="en-US" altLang="ko-KR" sz="2600" spc="-15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600" spc="-150" dirty="0" smtClean="0">
                <a:solidFill>
                  <a:schemeClr val="tx1"/>
                </a:solidFill>
                <a:latin typeface="+mn-ea"/>
              </a:rPr>
              <a:t>사용</a:t>
            </a:r>
            <a:endParaRPr lang="en-US" altLang="ko-KR" sz="2600" spc="-150" dirty="0" smtClean="0">
              <a:solidFill>
                <a:schemeClr val="tx1"/>
              </a:solidFill>
              <a:latin typeface="+mn-ea"/>
            </a:endParaRPr>
          </a:p>
          <a:p>
            <a:pPr eaLnBrk="1" hangingPunct="1">
              <a:lnSpc>
                <a:spcPct val="150000"/>
              </a:lnSpc>
            </a:pPr>
            <a:endParaRPr lang="en-US" altLang="ko-KR" sz="2600" spc="-150" dirty="0">
              <a:solidFill>
                <a:schemeClr val="tx1"/>
              </a:solidFill>
              <a:latin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ko-KR" altLang="en-US" sz="2600" spc="-150" dirty="0" err="1" smtClean="0">
                <a:solidFill>
                  <a:schemeClr val="tx1"/>
                </a:solidFill>
                <a:latin typeface="+mn-ea"/>
              </a:rPr>
              <a:t>스트림에서</a:t>
            </a:r>
            <a:r>
              <a:rPr lang="ko-KR" altLang="en-US" sz="2600" spc="-150" dirty="0" smtClean="0">
                <a:solidFill>
                  <a:schemeClr val="tx1"/>
                </a:solidFill>
                <a:latin typeface="+mn-ea"/>
              </a:rPr>
              <a:t> 상대적으로 복잡한 문자 변환 </a:t>
            </a:r>
            <a:r>
              <a:rPr lang="en-US" altLang="ko-KR" sz="2600" spc="-150" dirty="0" smtClean="0">
                <a:solidFill>
                  <a:schemeClr val="tx1"/>
                </a:solidFill>
                <a:latin typeface="+mn-ea"/>
              </a:rPr>
              <a:t>: </a:t>
            </a:r>
            <a:r>
              <a:rPr lang="en-US" altLang="ko-KR" sz="2600" spc="-150" dirty="0" err="1" smtClean="0">
                <a:solidFill>
                  <a:schemeClr val="tx1"/>
                </a:solidFill>
                <a:latin typeface="+mn-ea"/>
              </a:rPr>
              <a:t>sed</a:t>
            </a:r>
            <a:r>
              <a:rPr lang="en-US" altLang="ko-KR" sz="2600" spc="-15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600" spc="-150" dirty="0" smtClean="0">
                <a:solidFill>
                  <a:schemeClr val="tx1"/>
                </a:solidFill>
                <a:latin typeface="+mn-ea"/>
              </a:rPr>
              <a:t>사</a:t>
            </a:r>
            <a:r>
              <a:rPr lang="ko-KR" altLang="en-US" sz="2600" spc="-150" dirty="0">
                <a:solidFill>
                  <a:schemeClr val="tx1"/>
                </a:solidFill>
                <a:latin typeface="+mn-ea"/>
              </a:rPr>
              <a:t>용</a:t>
            </a:r>
            <a:endParaRPr lang="en-US" altLang="ko-KR" sz="2600" spc="-150" dirty="0">
              <a:solidFill>
                <a:schemeClr val="tx1"/>
              </a:solidFill>
              <a:latin typeface="+mn-ea"/>
            </a:endParaRPr>
          </a:p>
          <a:p>
            <a:pPr marL="0" indent="0" eaLnBrk="1" hangingPunct="1">
              <a:lnSpc>
                <a:spcPct val="150000"/>
              </a:lnSpc>
              <a:buNone/>
            </a:pPr>
            <a:endParaRPr lang="en-US" altLang="ko-KR" sz="2600" spc="-3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A9D2AD-2BD4-4196-A7E6-BBF8D05A168B}" type="slidenum">
              <a:rPr lang="en-US" altLang="ko-KR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9372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b="1" dirty="0" smtClean="0">
                <a:solidFill>
                  <a:schemeClr val="tx1"/>
                </a:solidFill>
              </a:rPr>
              <a:t>목 차</a:t>
            </a:r>
          </a:p>
        </p:txBody>
      </p:sp>
      <p:sp>
        <p:nvSpPr>
          <p:cNvPr id="7171" name="내용 개체 틀 2"/>
          <p:cNvSpPr>
            <a:spLocks noGrp="1"/>
          </p:cNvSpPr>
          <p:nvPr>
            <p:ph idx="1"/>
          </p:nvPr>
        </p:nvSpPr>
        <p:spPr>
          <a:xfrm>
            <a:off x="323850" y="1484784"/>
            <a:ext cx="8559800" cy="4760913"/>
          </a:xfrm>
        </p:spPr>
        <p:txBody>
          <a:bodyPr>
            <a:normAutofit fontScale="92500" lnSpcReduction="10000"/>
          </a:bodyPr>
          <a:lstStyle/>
          <a:p>
            <a:pPr marL="0" indent="0" eaLnBrk="1" hangingPunct="1">
              <a:lnSpc>
                <a:spcPct val="150000"/>
              </a:lnSpc>
              <a:buNone/>
            </a:pPr>
            <a:endParaRPr lang="en-US" altLang="ko-KR" sz="2300" dirty="0" smtClean="0">
              <a:latin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2600" spc="-300" dirty="0" err="1" smtClean="0">
                <a:solidFill>
                  <a:schemeClr val="tx1"/>
                </a:solidFill>
                <a:latin typeface="+mn-ea"/>
              </a:rPr>
              <a:t>awk</a:t>
            </a:r>
            <a:r>
              <a:rPr lang="ko-KR" altLang="en-US" sz="2600" spc="-300" dirty="0" smtClean="0">
                <a:solidFill>
                  <a:schemeClr val="tx1"/>
                </a:solidFill>
                <a:latin typeface="+mn-ea"/>
              </a:rPr>
              <a:t>가 제공하는 프로그래밍 시스템에 대한 이해</a:t>
            </a:r>
            <a:endParaRPr lang="en-US" altLang="ko-KR" sz="2600" spc="-300" dirty="0" smtClean="0">
              <a:solidFill>
                <a:schemeClr val="tx1"/>
              </a:solidFill>
              <a:latin typeface="+mn-ea"/>
            </a:endParaRPr>
          </a:p>
          <a:p>
            <a:pPr eaLnBrk="1" hangingPunct="1">
              <a:lnSpc>
                <a:spcPct val="150000"/>
              </a:lnSpc>
            </a:pPr>
            <a:endParaRPr lang="en-US" altLang="ko-KR" sz="2600" spc="-300" dirty="0" smtClean="0">
              <a:solidFill>
                <a:schemeClr val="tx1"/>
              </a:solidFill>
              <a:latin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ko-KR" altLang="en-US" sz="2600" spc="-300" dirty="0" smtClean="0">
                <a:solidFill>
                  <a:schemeClr val="tx1"/>
                </a:solidFill>
                <a:latin typeface="+mn-ea"/>
              </a:rPr>
              <a:t>파이프라인 에서의 </a:t>
            </a:r>
            <a:r>
              <a:rPr lang="en-US" altLang="ko-KR" sz="2600" spc="-300" dirty="0" smtClean="0">
                <a:solidFill>
                  <a:schemeClr val="tx1"/>
                </a:solidFill>
                <a:latin typeface="+mn-ea"/>
              </a:rPr>
              <a:t>cut </a:t>
            </a:r>
            <a:r>
              <a:rPr lang="ko-KR" altLang="en-US" sz="2600" spc="-300" dirty="0" smtClean="0">
                <a:solidFill>
                  <a:schemeClr val="tx1"/>
                </a:solidFill>
                <a:latin typeface="+mn-ea"/>
              </a:rPr>
              <a:t>명령어 활용</a:t>
            </a:r>
            <a:endParaRPr lang="en-US" altLang="ko-KR" sz="2600" spc="-300" dirty="0" smtClean="0">
              <a:solidFill>
                <a:schemeClr val="tx1"/>
              </a:solidFill>
              <a:latin typeface="+mn-ea"/>
            </a:endParaRPr>
          </a:p>
          <a:p>
            <a:pPr eaLnBrk="1" hangingPunct="1">
              <a:lnSpc>
                <a:spcPct val="150000"/>
              </a:lnSpc>
            </a:pPr>
            <a:endParaRPr lang="en-US" altLang="ko-KR" sz="2600" spc="-300" dirty="0" smtClean="0">
              <a:solidFill>
                <a:schemeClr val="tx1"/>
              </a:solidFill>
              <a:latin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ko-KR" altLang="en-US" sz="2600" spc="-300" dirty="0" smtClean="0">
                <a:solidFill>
                  <a:schemeClr val="tx1"/>
                </a:solidFill>
                <a:latin typeface="+mn-ea"/>
              </a:rPr>
              <a:t>파이프라인 에서의 </a:t>
            </a:r>
            <a:r>
              <a:rPr lang="en-US" altLang="ko-KR" sz="2600" spc="-300" dirty="0" err="1" smtClean="0">
                <a:solidFill>
                  <a:schemeClr val="tx1"/>
                </a:solidFill>
                <a:latin typeface="+mn-ea"/>
              </a:rPr>
              <a:t>sed</a:t>
            </a:r>
            <a:r>
              <a:rPr lang="en-US" altLang="ko-KR" sz="2600" spc="-3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en-US" altLang="ko-KR" sz="2600" spc="-300" dirty="0" err="1" smtClean="0">
                <a:solidFill>
                  <a:schemeClr val="tx1"/>
                </a:solidFill>
                <a:latin typeface="+mn-ea"/>
              </a:rPr>
              <a:t>tr</a:t>
            </a:r>
            <a:r>
              <a:rPr lang="en-US" altLang="ko-KR" sz="2600" spc="-3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600" spc="-300" dirty="0" smtClean="0">
                <a:solidFill>
                  <a:schemeClr val="tx1"/>
                </a:solidFill>
                <a:latin typeface="+mn-ea"/>
              </a:rPr>
              <a:t>명령어 활용</a:t>
            </a:r>
            <a:endParaRPr lang="en-US" altLang="ko-KR" sz="2600" spc="-300" dirty="0" smtClean="0">
              <a:solidFill>
                <a:schemeClr val="tx1"/>
              </a:solidFill>
              <a:latin typeface="+mn-ea"/>
            </a:endParaRPr>
          </a:p>
          <a:p>
            <a:pPr eaLnBrk="1" hangingPunct="1">
              <a:lnSpc>
                <a:spcPct val="150000"/>
              </a:lnSpc>
            </a:pPr>
            <a:endParaRPr lang="en-US" altLang="ko-KR" sz="2600" spc="-300" dirty="0">
              <a:solidFill>
                <a:schemeClr val="tx1"/>
              </a:solidFill>
              <a:latin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ko-KR" altLang="en-US" sz="2600" spc="-300" dirty="0" smtClean="0">
                <a:solidFill>
                  <a:schemeClr val="tx1"/>
                </a:solidFill>
                <a:latin typeface="+mn-ea"/>
              </a:rPr>
              <a:t>정 리</a:t>
            </a:r>
            <a:endParaRPr lang="en-US" altLang="ko-KR" sz="2600" spc="-300" dirty="0">
              <a:solidFill>
                <a:schemeClr val="tx1"/>
              </a:solidFill>
              <a:latin typeface="+mn-ea"/>
            </a:endParaRPr>
          </a:p>
          <a:p>
            <a:pPr marL="0" indent="0" eaLnBrk="1" hangingPunct="1">
              <a:lnSpc>
                <a:spcPct val="150000"/>
              </a:lnSpc>
              <a:buNone/>
            </a:pPr>
            <a:endParaRPr lang="en-US" altLang="ko-KR" sz="2600" spc="-3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A9D2AD-2BD4-4196-A7E6-BBF8D05A168B}" type="slidenum">
              <a:rPr lang="en-US" altLang="ko-KR"/>
              <a:pPr>
                <a:defRPr/>
              </a:pPr>
              <a:t>2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911771"/>
            <a:ext cx="8229600" cy="4389437"/>
          </a:xfrm>
        </p:spPr>
        <p:txBody>
          <a:bodyPr vert="horz" anchor="ctr"/>
          <a:lstStyle/>
          <a:p>
            <a:pPr algn="ctr">
              <a:buNone/>
            </a:pPr>
            <a:r>
              <a:rPr lang="en-US" altLang="ko-KR" sz="11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Q&amp;A</a:t>
            </a:r>
            <a:endParaRPr lang="ko-KR" altLang="en-US" sz="110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FFD7DC-B449-45A0-8D59-3BD8BFDB29D6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836712"/>
            <a:ext cx="8229600" cy="4389437"/>
          </a:xfrm>
        </p:spPr>
        <p:txBody>
          <a:bodyPr vert="horz" anchor="ctr"/>
          <a:lstStyle/>
          <a:p>
            <a:pPr algn="ctr">
              <a:buNone/>
            </a:pPr>
            <a:r>
              <a:rPr lang="ko-KR" altLang="en-US" sz="11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감사합니다</a:t>
            </a:r>
            <a:endParaRPr lang="ko-KR" altLang="en-US" sz="110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FFD7DC-B449-45A0-8D59-3BD8BFDB29D6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3348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altLang="ko-KR" sz="3200" b="1" cap="none" dirty="0" err="1">
                <a:solidFill>
                  <a:schemeClr val="tx1"/>
                </a:solidFill>
                <a:effectLst/>
                <a:latin typeface="+mj-ea"/>
                <a:cs typeface="+mn-cs"/>
              </a:rPr>
              <a:t>awk</a:t>
            </a:r>
            <a:r>
              <a:rPr lang="en-US" altLang="ko-KR" b="1" dirty="0" smtClean="0">
                <a:solidFill>
                  <a:schemeClr val="tx1"/>
                </a:solidFill>
                <a:latin typeface="+mj-ea"/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  <a:latin typeface="+mj-ea"/>
              </a:rPr>
              <a:t>프로그래밍 시스템</a:t>
            </a:r>
            <a:endParaRPr lang="ko-KR" altLang="en-US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0" y="1423317"/>
            <a:ext cx="86868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sz="3400" dirty="0" err="1" smtClean="0">
                <a:solidFill>
                  <a:schemeClr val="tx1"/>
                </a:solidFill>
                <a:latin typeface="+mn-ea"/>
              </a:rPr>
              <a:t>awk</a:t>
            </a:r>
            <a:r>
              <a:rPr lang="en-US" altLang="ko-KR" sz="34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3400" dirty="0" smtClean="0">
                <a:solidFill>
                  <a:schemeClr val="tx1"/>
                </a:solidFill>
                <a:latin typeface="+mn-ea"/>
              </a:rPr>
              <a:t>개요</a:t>
            </a:r>
            <a:endParaRPr lang="en-US" altLang="ko-KR" sz="3400" dirty="0" smtClean="0">
              <a:solidFill>
                <a:schemeClr val="tx1"/>
              </a:solidFill>
              <a:latin typeface="+mn-ea"/>
            </a:endParaRPr>
          </a:p>
          <a:p>
            <a:endParaRPr lang="en-US" altLang="ko-KR" sz="3300" dirty="0">
              <a:solidFill>
                <a:schemeClr val="tx1"/>
              </a:solidFill>
              <a:latin typeface="+mn-ea"/>
            </a:endParaRPr>
          </a:p>
          <a:p>
            <a:pPr lvl="1"/>
            <a:r>
              <a:rPr lang="en-US" altLang="ko-KR" dirty="0" smtClean="0">
                <a:solidFill>
                  <a:schemeClr val="tx1"/>
                </a:solidFill>
                <a:latin typeface="+mj-ea"/>
                <a:ea typeface="+mj-ea"/>
              </a:rPr>
              <a:t>Pattern Scanning and Processing Language</a:t>
            </a:r>
          </a:p>
          <a:p>
            <a:pPr lvl="1"/>
            <a:endParaRPr lang="en-US" altLang="ko-KR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1"/>
            <a:r>
              <a:rPr lang="ko-KR" altLang="en-US" dirty="0" smtClean="0">
                <a:solidFill>
                  <a:schemeClr val="tx1"/>
                </a:solidFill>
                <a:latin typeface="+mj-ea"/>
                <a:ea typeface="+mj-ea"/>
              </a:rPr>
              <a:t>제작자</a:t>
            </a:r>
            <a:r>
              <a:rPr lang="en-US" altLang="ko-KR" dirty="0" smtClean="0">
                <a:solidFill>
                  <a:schemeClr val="tx1"/>
                </a:solidFill>
                <a:latin typeface="+mj-ea"/>
                <a:ea typeface="+mj-ea"/>
              </a:rPr>
              <a:t> Alfred </a:t>
            </a:r>
            <a:r>
              <a:rPr lang="en-US" altLang="ko-KR" dirty="0" err="1" smtClean="0">
                <a:solidFill>
                  <a:srgbClr val="FF0000"/>
                </a:solidFill>
                <a:latin typeface="+mj-ea"/>
                <a:ea typeface="+mj-ea"/>
              </a:rPr>
              <a:t>A</a:t>
            </a:r>
            <a:r>
              <a:rPr lang="en-US" altLang="ko-KR" dirty="0" err="1" smtClean="0">
                <a:solidFill>
                  <a:schemeClr val="tx1"/>
                </a:solidFill>
                <a:latin typeface="+mj-ea"/>
                <a:ea typeface="+mj-ea"/>
              </a:rPr>
              <a:t>ho</a:t>
            </a:r>
            <a:r>
              <a:rPr lang="en-US" altLang="ko-KR" dirty="0" smtClean="0">
                <a:solidFill>
                  <a:schemeClr val="tx1"/>
                </a:solidFill>
                <a:latin typeface="+mj-ea"/>
                <a:ea typeface="+mj-ea"/>
              </a:rPr>
              <a:t>, Peter </a:t>
            </a:r>
            <a:r>
              <a:rPr lang="en-US" altLang="ko-KR" dirty="0" smtClean="0">
                <a:solidFill>
                  <a:srgbClr val="FF0000"/>
                </a:solidFill>
                <a:latin typeface="+mj-ea"/>
                <a:ea typeface="+mj-ea"/>
              </a:rPr>
              <a:t>W</a:t>
            </a:r>
            <a:r>
              <a:rPr lang="en-US" altLang="ko-KR" dirty="0" smtClean="0">
                <a:solidFill>
                  <a:schemeClr val="tx1"/>
                </a:solidFill>
                <a:latin typeface="+mj-ea"/>
                <a:ea typeface="+mj-ea"/>
              </a:rPr>
              <a:t>einberger, Brian </a:t>
            </a:r>
            <a:r>
              <a:rPr lang="en-US" altLang="ko-KR" dirty="0" err="1" smtClean="0">
                <a:solidFill>
                  <a:srgbClr val="FF0000"/>
                </a:solidFill>
                <a:latin typeface="+mj-ea"/>
                <a:ea typeface="+mj-ea"/>
              </a:rPr>
              <a:t>K</a:t>
            </a:r>
            <a:r>
              <a:rPr lang="en-US" altLang="ko-KR" dirty="0" err="1" smtClean="0">
                <a:solidFill>
                  <a:schemeClr val="tx1"/>
                </a:solidFill>
                <a:latin typeface="+mj-ea"/>
                <a:ea typeface="+mj-ea"/>
              </a:rPr>
              <a:t>ernigham</a:t>
            </a:r>
            <a:r>
              <a:rPr lang="en-US" altLang="ko-KR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+mj-ea"/>
                <a:ea typeface="+mj-ea"/>
              </a:rPr>
              <a:t>의 글자 일부를 따서 명명</a:t>
            </a:r>
            <a:endParaRPr lang="en-US" altLang="ko-KR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1"/>
            <a:endParaRPr lang="en-US" altLang="ko-KR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1"/>
            <a:r>
              <a:rPr lang="ko-KR" altLang="en-US" dirty="0" smtClean="0">
                <a:solidFill>
                  <a:schemeClr val="tx1"/>
                </a:solidFill>
                <a:latin typeface="+mj-ea"/>
                <a:ea typeface="+mj-ea"/>
              </a:rPr>
              <a:t>데이터 </a:t>
            </a:r>
            <a:r>
              <a:rPr lang="ko-KR" altLang="en-US" dirty="0" err="1" smtClean="0">
                <a:solidFill>
                  <a:schemeClr val="tx1"/>
                </a:solidFill>
                <a:latin typeface="+mj-ea"/>
                <a:ea typeface="+mj-ea"/>
              </a:rPr>
              <a:t>스트림을</a:t>
            </a:r>
            <a:r>
              <a:rPr lang="ko-KR" altLang="en-US" dirty="0" smtClean="0">
                <a:solidFill>
                  <a:schemeClr val="tx1"/>
                </a:solidFill>
                <a:latin typeface="+mj-ea"/>
                <a:ea typeface="+mj-ea"/>
              </a:rPr>
              <a:t> 분석하기 위한 프로그래밍 환경</a:t>
            </a:r>
            <a:r>
              <a:rPr lang="en-US" altLang="ko-KR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+mj-ea"/>
                <a:ea typeface="+mj-ea"/>
              </a:rPr>
              <a:t>제공</a:t>
            </a:r>
            <a:endParaRPr lang="en-US" altLang="ko-KR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457200" lvl="1" indent="0">
              <a:buNone/>
            </a:pPr>
            <a:r>
              <a:rPr lang="en-US" altLang="ko-KR" dirty="0" smtClean="0">
                <a:solidFill>
                  <a:schemeClr val="tx1"/>
                </a:solidFill>
                <a:latin typeface="+mj-ea"/>
                <a:ea typeface="+mj-ea"/>
              </a:rPr>
              <a:t>	(</a:t>
            </a:r>
            <a:r>
              <a:rPr lang="ko-KR" altLang="en-US" dirty="0" smtClean="0">
                <a:solidFill>
                  <a:schemeClr val="tx1"/>
                </a:solidFill>
                <a:latin typeface="+mj-ea"/>
                <a:ea typeface="+mj-ea"/>
              </a:rPr>
              <a:t>주로 즉각적인 패턴 검색과 조작 시 유용</a:t>
            </a:r>
            <a:r>
              <a:rPr lang="en-US" altLang="ko-KR" dirty="0" smtClean="0">
                <a:solidFill>
                  <a:schemeClr val="tx1"/>
                </a:solidFill>
                <a:latin typeface="+mj-ea"/>
                <a:ea typeface="+mj-ea"/>
              </a:rPr>
              <a:t>)</a:t>
            </a:r>
          </a:p>
          <a:p>
            <a:pPr lvl="1"/>
            <a:endParaRPr lang="en-US" altLang="ko-KR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1"/>
            <a:r>
              <a:rPr lang="ko-KR" altLang="en-US" dirty="0" smtClean="0">
                <a:solidFill>
                  <a:schemeClr val="tx1"/>
                </a:solidFill>
                <a:latin typeface="+mj-ea"/>
                <a:ea typeface="+mj-ea"/>
              </a:rPr>
              <a:t>통상적인 프로그래밍 기능 및 특징이 일부 생략된 간단한 시스템</a:t>
            </a:r>
            <a:endParaRPr lang="en-US" altLang="ko-KR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1"/>
            <a:endParaRPr lang="en-US" altLang="ko-KR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1"/>
            <a:r>
              <a:rPr lang="ko-KR" altLang="en-US" dirty="0" smtClean="0">
                <a:solidFill>
                  <a:schemeClr val="tx1"/>
                </a:solidFill>
                <a:latin typeface="+mj-ea"/>
                <a:ea typeface="+mj-ea"/>
              </a:rPr>
              <a:t>패턴 </a:t>
            </a:r>
            <a:r>
              <a:rPr lang="en-US" altLang="ko-KR" dirty="0" smtClean="0">
                <a:solidFill>
                  <a:schemeClr val="tx1"/>
                </a:solidFill>
                <a:latin typeface="+mj-ea"/>
                <a:ea typeface="+mj-ea"/>
              </a:rPr>
              <a:t>+ </a:t>
            </a:r>
            <a:r>
              <a:rPr lang="ko-KR" altLang="en-US" dirty="0" smtClean="0">
                <a:solidFill>
                  <a:schemeClr val="tx1"/>
                </a:solidFill>
                <a:latin typeface="+mj-ea"/>
                <a:ea typeface="+mj-ea"/>
              </a:rPr>
              <a:t>명령의 형식으로 구성</a:t>
            </a:r>
            <a:endParaRPr lang="en-US" altLang="ko-KR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1"/>
            <a:endParaRPr lang="en-US" altLang="ko-KR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1"/>
            <a:endParaRPr lang="en-US" altLang="ko-KR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FFD7DC-B449-45A0-8D59-3BD8BFDB29D6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7237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altLang="ko-KR" sz="3200" b="1" cap="none" dirty="0" err="1">
                <a:solidFill>
                  <a:schemeClr val="tx1"/>
                </a:solidFill>
                <a:effectLst/>
                <a:latin typeface="+mj-ea"/>
                <a:cs typeface="+mn-cs"/>
              </a:rPr>
              <a:t>awk</a:t>
            </a:r>
            <a:r>
              <a:rPr lang="en-US" altLang="ko-KR" b="1" dirty="0" smtClean="0">
                <a:solidFill>
                  <a:schemeClr val="tx1"/>
                </a:solidFill>
                <a:latin typeface="+mj-ea"/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  <a:latin typeface="+mj-ea"/>
              </a:rPr>
              <a:t>프로그래밍 시스템</a:t>
            </a:r>
            <a:endParaRPr lang="ko-KR" altLang="en-US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0" y="1351309"/>
            <a:ext cx="8686800" cy="4525963"/>
          </a:xfrm>
        </p:spPr>
        <p:txBody>
          <a:bodyPr/>
          <a:lstStyle/>
          <a:p>
            <a:r>
              <a:rPr lang="en-US" altLang="ko-KR" sz="2400" dirty="0" err="1" smtClean="0">
                <a:solidFill>
                  <a:schemeClr val="tx1"/>
                </a:solidFill>
                <a:latin typeface="+mn-ea"/>
              </a:rPr>
              <a:t>awk</a:t>
            </a:r>
            <a:r>
              <a:rPr lang="en-US" altLang="ko-KR" sz="24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+mn-ea"/>
              </a:rPr>
              <a:t>프로그램</a:t>
            </a:r>
            <a:endParaRPr lang="en-US" altLang="ko-KR" sz="2400" dirty="0" smtClean="0">
              <a:solidFill>
                <a:schemeClr val="tx1"/>
              </a:solidFill>
              <a:latin typeface="+mn-ea"/>
            </a:endParaRPr>
          </a:p>
          <a:p>
            <a:endParaRPr lang="en-US" altLang="ko-KR" sz="1000" dirty="0" smtClean="0">
              <a:solidFill>
                <a:schemeClr val="tx1"/>
              </a:solidFill>
              <a:latin typeface="+mn-ea"/>
            </a:endParaRPr>
          </a:p>
          <a:p>
            <a:pPr lvl="1"/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파일들 평균 크기 파악</a:t>
            </a:r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  <a:p>
            <a:pPr lvl="1"/>
            <a:endParaRPr lang="en-US" altLang="ko-KR" sz="500" dirty="0" smtClean="0">
              <a:solidFill>
                <a:schemeClr val="tx1"/>
              </a:solidFill>
              <a:latin typeface="+mn-ea"/>
            </a:endParaRPr>
          </a:p>
          <a:p>
            <a:pPr lvl="2"/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파일 확인</a:t>
            </a: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  <a:p>
            <a:pPr lvl="1"/>
            <a:endParaRPr lang="en-US" altLang="ko-KR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FFD7DC-B449-45A0-8D59-3BD8BFDB29D6}" type="slidenum">
              <a:rPr lang="en-US" altLang="ko-KR" smtClean="0">
                <a:solidFill>
                  <a:schemeClr val="tx1"/>
                </a:solidFill>
              </a:rPr>
              <a:pPr>
                <a:defRPr/>
              </a:pPr>
              <a:t>4</a:t>
            </a:fld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5" t="24506" r="42071" b="24506"/>
          <a:stretch/>
        </p:blipFill>
        <p:spPr bwMode="auto">
          <a:xfrm>
            <a:off x="1567595" y="2843647"/>
            <a:ext cx="6244765" cy="3177641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50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altLang="ko-KR" sz="3200" b="1" cap="none" dirty="0" err="1">
                <a:solidFill>
                  <a:schemeClr val="tx1"/>
                </a:solidFill>
                <a:effectLst/>
                <a:latin typeface="+mj-ea"/>
                <a:cs typeface="+mn-cs"/>
              </a:rPr>
              <a:t>awk</a:t>
            </a:r>
            <a:r>
              <a:rPr lang="en-US" altLang="ko-KR" b="1" dirty="0" smtClean="0">
                <a:solidFill>
                  <a:schemeClr val="tx1"/>
                </a:solidFill>
                <a:latin typeface="+mj-ea"/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  <a:latin typeface="+mj-ea"/>
              </a:rPr>
              <a:t>프로그래밍 시스템</a:t>
            </a:r>
            <a:endParaRPr lang="ko-KR" altLang="en-US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파일들 평균 크기 파악</a:t>
            </a:r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  <a:p>
            <a:pPr lvl="1"/>
            <a:endParaRPr lang="en-US" altLang="ko-KR" sz="500" dirty="0" smtClean="0">
              <a:solidFill>
                <a:schemeClr val="tx1"/>
              </a:solidFill>
              <a:latin typeface="+mn-ea"/>
            </a:endParaRPr>
          </a:p>
          <a:p>
            <a:pPr lvl="2"/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5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번째 필드 값 추출 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-1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065723" y="6473952"/>
            <a:ext cx="758952" cy="246888"/>
          </a:xfrm>
        </p:spPr>
        <p:txBody>
          <a:bodyPr/>
          <a:lstStyle/>
          <a:p>
            <a:pPr>
              <a:defRPr/>
            </a:pPr>
            <a:fld id="{EBFFD7DC-B449-45A0-8D59-3BD8BFDB29D6}" type="slidenum">
              <a:rPr lang="en-US" altLang="ko-KR" smtClean="0">
                <a:solidFill>
                  <a:schemeClr val="tx1"/>
                </a:solidFill>
              </a:rPr>
              <a:pPr>
                <a:defRPr/>
              </a:pPr>
              <a:t>5</a:t>
            </a:fld>
            <a:endParaRPr lang="en-US" altLang="ko-KR">
              <a:solidFill>
                <a:schemeClr val="tx1"/>
              </a:solidFill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5" t="24363" r="53010" b="26091"/>
          <a:stretch/>
        </p:blipFill>
        <p:spPr bwMode="auto">
          <a:xfrm>
            <a:off x="1547664" y="2420888"/>
            <a:ext cx="3788229" cy="362439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4232228" y="2420888"/>
            <a:ext cx="4136335" cy="3624390"/>
            <a:chOff x="4260423" y="2420888"/>
            <a:chExt cx="4136335" cy="3624390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4260423" y="3140968"/>
              <a:ext cx="82453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5876478" y="2420888"/>
              <a:ext cx="2520280" cy="362439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solidFill>
                    <a:schemeClr val="tx1"/>
                  </a:solidFill>
                  <a:latin typeface="+mj-ea"/>
                  <a:ea typeface="+mj-ea"/>
                </a:rPr>
                <a:t>$0 : </a:t>
              </a:r>
              <a:r>
                <a:rPr lang="ko-KR" altLang="en-US" sz="2000" dirty="0" smtClean="0">
                  <a:solidFill>
                    <a:schemeClr val="tx1"/>
                  </a:solidFill>
                  <a:latin typeface="+mj-ea"/>
                  <a:ea typeface="+mj-ea"/>
                </a:rPr>
                <a:t>행 전체</a:t>
              </a:r>
              <a:endParaRPr lang="en-US" altLang="ko-KR" sz="2000" dirty="0" smtClean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r>
                <a:rPr lang="en-US" altLang="ko-KR" sz="2000" dirty="0" smtClean="0">
                  <a:solidFill>
                    <a:schemeClr val="tx1"/>
                  </a:solidFill>
                  <a:latin typeface="+mj-ea"/>
                  <a:ea typeface="+mj-ea"/>
                </a:rPr>
                <a:t>$1 : 1</a:t>
              </a:r>
              <a:r>
                <a:rPr lang="ko-KR" altLang="en-US" sz="2000" dirty="0" smtClean="0">
                  <a:solidFill>
                    <a:schemeClr val="tx1"/>
                  </a:solidFill>
                  <a:latin typeface="+mj-ea"/>
                  <a:ea typeface="+mj-ea"/>
                </a:rPr>
                <a:t>번 째 </a:t>
              </a:r>
              <a:r>
                <a:rPr lang="ko-KR" altLang="en-US" sz="2000" dirty="0" err="1" smtClean="0">
                  <a:solidFill>
                    <a:schemeClr val="tx1"/>
                  </a:solidFill>
                  <a:latin typeface="+mj-ea"/>
                  <a:ea typeface="+mj-ea"/>
                </a:rPr>
                <a:t>필드값</a:t>
              </a:r>
              <a:endParaRPr lang="en-US" altLang="ko-KR" sz="2000" dirty="0" smtClean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r>
                <a:rPr lang="en-US" altLang="ko-KR" sz="2000" dirty="0" smtClean="0">
                  <a:solidFill>
                    <a:schemeClr val="tx1"/>
                  </a:solidFill>
                  <a:latin typeface="+mj-ea"/>
                  <a:ea typeface="+mj-ea"/>
                </a:rPr>
                <a:t>.</a:t>
              </a:r>
            </a:p>
            <a:p>
              <a:pPr algn="ctr"/>
              <a:r>
                <a:rPr lang="en-US" altLang="ko-KR" sz="2000" dirty="0" smtClean="0">
                  <a:solidFill>
                    <a:schemeClr val="tx1"/>
                  </a:solidFill>
                  <a:latin typeface="+mj-ea"/>
                  <a:ea typeface="+mj-ea"/>
                </a:rPr>
                <a:t>.</a:t>
              </a:r>
            </a:p>
            <a:p>
              <a:pPr algn="ctr"/>
              <a:r>
                <a:rPr lang="en-US" altLang="ko-KR" sz="2000" dirty="0" smtClean="0">
                  <a:solidFill>
                    <a:schemeClr val="tx1"/>
                  </a:solidFill>
                  <a:latin typeface="+mj-ea"/>
                  <a:ea typeface="+mj-ea"/>
                </a:rPr>
                <a:t>$n : n</a:t>
              </a:r>
              <a:r>
                <a:rPr lang="ko-KR" altLang="en-US" sz="2000" dirty="0" smtClean="0">
                  <a:solidFill>
                    <a:schemeClr val="tx1"/>
                  </a:solidFill>
                  <a:latin typeface="+mj-ea"/>
                  <a:ea typeface="+mj-ea"/>
                </a:rPr>
                <a:t>번 째 필드 값</a:t>
              </a:r>
              <a:endParaRPr lang="ko-KR" altLang="en-US" sz="20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cxnSp>
          <p:nvCxnSpPr>
            <p:cNvPr id="19" name="꺾인 연결선 18"/>
            <p:cNvCxnSpPr/>
            <p:nvPr/>
          </p:nvCxnSpPr>
          <p:spPr>
            <a:xfrm>
              <a:off x="4735338" y="3140968"/>
              <a:ext cx="1141140" cy="360040"/>
            </a:xfrm>
            <a:prstGeom prst="bentConnector3">
              <a:avLst>
                <a:gd name="adj1" fmla="val 1588"/>
              </a:avLst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/>
          <p:cNvGrpSpPr/>
          <p:nvPr/>
        </p:nvGrpSpPr>
        <p:grpSpPr>
          <a:xfrm>
            <a:off x="1756527" y="3200276"/>
            <a:ext cx="3754049" cy="1922149"/>
            <a:chOff x="1920404" y="3200276"/>
            <a:chExt cx="3754049" cy="1922149"/>
          </a:xfrm>
        </p:grpSpPr>
        <p:cxnSp>
          <p:nvCxnSpPr>
            <p:cNvPr id="24" name="꺾인 연결선 23"/>
            <p:cNvCxnSpPr/>
            <p:nvPr/>
          </p:nvCxnSpPr>
          <p:spPr>
            <a:xfrm rot="10800000">
              <a:off x="1920404" y="3200276"/>
              <a:ext cx="1728192" cy="1440160"/>
            </a:xfrm>
            <a:prstGeom prst="bentConnector3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3670929" y="4414539"/>
              <a:ext cx="20035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err="1" smtClean="0">
                  <a:solidFill>
                    <a:srgbClr val="FF0000"/>
                  </a:solidFill>
                  <a:latin typeface="+mj-ea"/>
                  <a:ea typeface="+mj-ea"/>
                </a:rPr>
                <a:t>산술연산시</a:t>
              </a:r>
              <a:r>
                <a:rPr lang="ko-KR" altLang="en-US" sz="2000" b="1" dirty="0" smtClean="0">
                  <a:solidFill>
                    <a:srgbClr val="FF0000"/>
                  </a:solidFill>
                  <a:latin typeface="+mj-ea"/>
                  <a:ea typeface="+mj-ea"/>
                </a:rPr>
                <a:t> </a:t>
              </a:r>
              <a:endParaRPr lang="en-US" altLang="ko-KR" sz="2000" b="1" dirty="0" smtClean="0">
                <a:solidFill>
                  <a:srgbClr val="FF0000"/>
                </a:solidFill>
                <a:latin typeface="+mj-ea"/>
                <a:ea typeface="+mj-ea"/>
              </a:endParaRPr>
            </a:p>
            <a:p>
              <a:r>
                <a:rPr lang="ko-KR" altLang="en-US" sz="2000" b="1" dirty="0" smtClean="0">
                  <a:solidFill>
                    <a:srgbClr val="FF0000"/>
                  </a:solidFill>
                  <a:latin typeface="+mj-ea"/>
                  <a:ea typeface="+mj-ea"/>
                </a:rPr>
                <a:t>오류발생</a:t>
              </a:r>
              <a:endParaRPr lang="ko-KR" altLang="en-US" sz="2000" b="1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50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altLang="ko-KR" sz="3200" b="1" cap="none" dirty="0" err="1">
                <a:solidFill>
                  <a:schemeClr val="tx1"/>
                </a:solidFill>
                <a:effectLst/>
                <a:latin typeface="+mj-ea"/>
                <a:cs typeface="+mn-cs"/>
              </a:rPr>
              <a:t>awk</a:t>
            </a:r>
            <a:r>
              <a:rPr lang="en-US" altLang="ko-KR" b="1" dirty="0" smtClean="0">
                <a:solidFill>
                  <a:schemeClr val="tx1"/>
                </a:solidFill>
                <a:latin typeface="+mj-ea"/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  <a:latin typeface="+mj-ea"/>
              </a:rPr>
              <a:t>프로그래밍 시스템</a:t>
            </a:r>
            <a:endParaRPr lang="ko-KR" altLang="en-US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파일들 평균 크기 파악</a:t>
            </a:r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pPr lvl="1"/>
            <a:endParaRPr lang="en-US" altLang="ko-KR" sz="500" dirty="0">
              <a:solidFill>
                <a:schemeClr val="tx1"/>
              </a:solidFill>
              <a:latin typeface="+mn-ea"/>
            </a:endParaRPr>
          </a:p>
          <a:p>
            <a:pPr lvl="2"/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5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번째 필드 값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추출 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-2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lvl="1"/>
            <a:endParaRPr lang="en-US" altLang="ko-KR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301608" y="6545960"/>
            <a:ext cx="758952" cy="246888"/>
          </a:xfrm>
        </p:spPr>
        <p:txBody>
          <a:bodyPr/>
          <a:lstStyle/>
          <a:p>
            <a:pPr>
              <a:defRPr/>
            </a:pPr>
            <a:fld id="{EBFFD7DC-B449-45A0-8D59-3BD8BFDB29D6}" type="slidenum">
              <a:rPr lang="en-US" altLang="ko-KR" smtClean="0">
                <a:solidFill>
                  <a:schemeClr val="tx1"/>
                </a:solidFill>
              </a:rPr>
              <a:pPr>
                <a:defRPr/>
              </a:pPr>
              <a:t>6</a:t>
            </a:fld>
            <a:endParaRPr lang="en-US" altLang="ko-KR">
              <a:solidFill>
                <a:schemeClr val="tx1"/>
              </a:solidFill>
            </a:endParaRPr>
          </a:p>
        </p:txBody>
      </p:sp>
      <p:pic>
        <p:nvPicPr>
          <p:cNvPr id="13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9" t="23685" r="45867" b="28243"/>
          <a:stretch/>
        </p:blipFill>
        <p:spPr bwMode="auto">
          <a:xfrm>
            <a:off x="1547664" y="2442096"/>
            <a:ext cx="4717143" cy="3516469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3707904" y="2420888"/>
            <a:ext cx="5256584" cy="3516469"/>
            <a:chOff x="3635896" y="2509024"/>
            <a:chExt cx="5256584" cy="3516469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3635896" y="3284984"/>
              <a:ext cx="100811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그룹 19"/>
            <p:cNvGrpSpPr/>
            <p:nvPr/>
          </p:nvGrpSpPr>
          <p:grpSpPr>
            <a:xfrm>
              <a:off x="4139952" y="2509024"/>
              <a:ext cx="4752528" cy="3516469"/>
              <a:chOff x="4139952" y="2509024"/>
              <a:chExt cx="4752528" cy="3516469"/>
            </a:xfrm>
          </p:grpSpPr>
          <p:cxnSp>
            <p:nvCxnSpPr>
              <p:cNvPr id="11" name="꺾인 연결선 10"/>
              <p:cNvCxnSpPr/>
              <p:nvPr/>
            </p:nvCxnSpPr>
            <p:spPr>
              <a:xfrm>
                <a:off x="4139952" y="3284984"/>
                <a:ext cx="2592288" cy="648072"/>
              </a:xfrm>
              <a:prstGeom prst="bentConnector3">
                <a:avLst>
                  <a:gd name="adj1" fmla="val 29"/>
                </a:avLst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직사각형 18"/>
              <p:cNvSpPr/>
              <p:nvPr/>
            </p:nvSpPr>
            <p:spPr>
              <a:xfrm>
                <a:off x="6732240" y="2509024"/>
                <a:ext cx="2160240" cy="351646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ko-KR" altLang="en-US" dirty="0" smtClean="0">
                    <a:latin typeface="+mn-ea"/>
                  </a:rPr>
                  <a:t>필드에서 </a:t>
                </a:r>
                <a:r>
                  <a:rPr lang="en-US" altLang="ko-KR" dirty="0" smtClean="0">
                    <a:latin typeface="+mn-ea"/>
                  </a:rPr>
                  <a:t>‘</a:t>
                </a:r>
                <a:r>
                  <a:rPr lang="en-US" altLang="ko-KR" dirty="0" err="1" smtClean="0">
                    <a:latin typeface="+mn-ea"/>
                  </a:rPr>
                  <a:t>jeong</a:t>
                </a:r>
                <a:r>
                  <a:rPr lang="en-US" altLang="ko-KR" dirty="0" smtClean="0">
                    <a:latin typeface="+mn-ea"/>
                  </a:rPr>
                  <a:t>’</a:t>
                </a:r>
                <a:r>
                  <a:rPr lang="ko-KR" altLang="en-US" dirty="0" smtClean="0">
                    <a:latin typeface="+mn-ea"/>
                  </a:rPr>
                  <a:t>이 들어간 레코드 </a:t>
                </a:r>
                <a:r>
                  <a:rPr lang="en-US" altLang="ko-KR" dirty="0" smtClean="0">
                    <a:latin typeface="+mn-ea"/>
                  </a:rPr>
                  <a:t>masking</a:t>
                </a:r>
                <a:endParaRPr lang="ko-KR" altLang="en-US" dirty="0"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3593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9" t="20975" r="49751" b="30208"/>
          <a:stretch/>
        </p:blipFill>
        <p:spPr bwMode="auto">
          <a:xfrm>
            <a:off x="1547664" y="2441019"/>
            <a:ext cx="4244212" cy="357106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altLang="ko-KR" sz="3200" b="1" cap="none" dirty="0" err="1">
                <a:solidFill>
                  <a:schemeClr val="tx1"/>
                </a:solidFill>
                <a:effectLst/>
                <a:latin typeface="+mj-ea"/>
                <a:cs typeface="+mn-cs"/>
              </a:rPr>
              <a:t>awk</a:t>
            </a:r>
            <a:r>
              <a:rPr lang="en-US" altLang="ko-KR" b="1" dirty="0" smtClean="0">
                <a:solidFill>
                  <a:schemeClr val="tx1"/>
                </a:solidFill>
                <a:latin typeface="+mj-ea"/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  <a:latin typeface="+mj-ea"/>
              </a:rPr>
              <a:t>프로그래밍 시스템</a:t>
            </a:r>
            <a:endParaRPr lang="ko-KR" altLang="en-US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파일들 평균 크기 파악</a:t>
            </a:r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pPr lvl="1"/>
            <a:endParaRPr lang="en-US" altLang="ko-KR" sz="500" dirty="0">
              <a:solidFill>
                <a:schemeClr val="tx1"/>
              </a:solidFill>
              <a:latin typeface="+mn-ea"/>
            </a:endParaRPr>
          </a:p>
          <a:p>
            <a:pPr lvl="2"/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5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번째 필드 값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추출 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-3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lvl="1"/>
            <a:endParaRPr lang="en-US" altLang="ko-KR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29600" y="6278456"/>
            <a:ext cx="758952" cy="246888"/>
          </a:xfrm>
        </p:spPr>
        <p:txBody>
          <a:bodyPr/>
          <a:lstStyle/>
          <a:p>
            <a:pPr>
              <a:defRPr/>
            </a:pPr>
            <a:fld id="{EBFFD7DC-B449-45A0-8D59-3BD8BFDB29D6}" type="slidenum">
              <a:rPr lang="en-US" altLang="ko-KR" smtClean="0">
                <a:solidFill>
                  <a:schemeClr val="tx1"/>
                </a:solidFill>
              </a:rPr>
              <a:pPr>
                <a:defRPr/>
              </a:pPr>
              <a:t>7</a:t>
            </a:fld>
            <a:endParaRPr lang="en-US" altLang="ko-KR">
              <a:solidFill>
                <a:schemeClr val="tx1"/>
              </a:solidFill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4063752" y="2902039"/>
            <a:ext cx="4680520" cy="1656184"/>
            <a:chOff x="4139952" y="2996952"/>
            <a:chExt cx="4680520" cy="1656184"/>
          </a:xfrm>
        </p:grpSpPr>
        <p:sp>
          <p:nvSpPr>
            <p:cNvPr id="15" name="직사각형 14"/>
            <p:cNvSpPr/>
            <p:nvPr/>
          </p:nvSpPr>
          <p:spPr>
            <a:xfrm>
              <a:off x="6444208" y="3212976"/>
              <a:ext cx="2376264" cy="144016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</a:rPr>
                <a:t>NF :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입력된 행을 구성하는 필드 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갯수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 저장</a:t>
              </a:r>
              <a:endParaRPr lang="en-US" altLang="ko-KR" dirty="0" smtClean="0">
                <a:solidFill>
                  <a:schemeClr val="tx1"/>
                </a:solidFill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4139952" y="2996952"/>
              <a:ext cx="72008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꺾인 연결선 19"/>
            <p:cNvCxnSpPr>
              <a:stCxn id="18" idx="4"/>
              <a:endCxn id="15" idx="1"/>
            </p:cNvCxnSpPr>
            <p:nvPr/>
          </p:nvCxnSpPr>
          <p:spPr>
            <a:xfrm rot="16200000" flipH="1">
              <a:off x="5184068" y="2672916"/>
              <a:ext cx="576064" cy="1944216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50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4" t="21785" r="54942" b="59405"/>
          <a:stretch/>
        </p:blipFill>
        <p:spPr bwMode="auto">
          <a:xfrm>
            <a:off x="1547747" y="2760394"/>
            <a:ext cx="3540802" cy="137598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altLang="ko-KR" sz="3200" b="1" cap="none" dirty="0" err="1">
                <a:solidFill>
                  <a:schemeClr val="tx1"/>
                </a:solidFill>
                <a:effectLst/>
                <a:latin typeface="+mj-ea"/>
                <a:cs typeface="+mn-cs"/>
              </a:rPr>
              <a:t>awk</a:t>
            </a:r>
            <a:r>
              <a:rPr lang="en-US" altLang="ko-KR" b="1" dirty="0" smtClean="0">
                <a:solidFill>
                  <a:schemeClr val="tx1"/>
                </a:solidFill>
                <a:latin typeface="+mj-ea"/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  <a:latin typeface="+mj-ea"/>
              </a:rPr>
              <a:t>프로그래밍 시스템</a:t>
            </a:r>
            <a:endParaRPr lang="ko-KR" altLang="en-US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파일들 평균 크기 파악</a:t>
            </a:r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pPr lvl="1"/>
            <a:endParaRPr lang="en-US" altLang="ko-KR" sz="500" dirty="0">
              <a:solidFill>
                <a:schemeClr val="tx1"/>
              </a:solidFill>
              <a:latin typeface="+mn-ea"/>
            </a:endParaRPr>
          </a:p>
          <a:p>
            <a:pPr lvl="2"/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소스 코딩</a:t>
            </a: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445624" y="6473952"/>
            <a:ext cx="758952" cy="246888"/>
          </a:xfrm>
        </p:spPr>
        <p:txBody>
          <a:bodyPr/>
          <a:lstStyle/>
          <a:p>
            <a:pPr>
              <a:defRPr/>
            </a:pPr>
            <a:fld id="{EBFFD7DC-B449-45A0-8D59-3BD8BFDB29D6}" type="slidenum">
              <a:rPr lang="en-US" altLang="ko-KR" smtClean="0">
                <a:solidFill>
                  <a:schemeClr val="tx1"/>
                </a:solidFill>
              </a:rPr>
              <a:pPr>
                <a:defRPr/>
              </a:pPr>
              <a:t>8</a:t>
            </a:fld>
            <a:endParaRPr lang="en-US" altLang="ko-KR">
              <a:solidFill>
                <a:schemeClr val="tx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203848" y="2204864"/>
            <a:ext cx="5256584" cy="1512168"/>
            <a:chOff x="2987824" y="2204864"/>
            <a:chExt cx="5256584" cy="1512168"/>
          </a:xfrm>
        </p:grpSpPr>
        <p:sp>
          <p:nvSpPr>
            <p:cNvPr id="8" name="직사각형 7"/>
            <p:cNvSpPr/>
            <p:nvPr/>
          </p:nvSpPr>
          <p:spPr>
            <a:xfrm>
              <a:off x="5220072" y="2204864"/>
              <a:ext cx="3024336" cy="151216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  <a:latin typeface="+mn-ea"/>
                </a:rPr>
                <a:t>BEGIN{ 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	</a:t>
              </a:r>
              <a:r>
                <a:rPr lang="en-US" altLang="ko-KR" dirty="0" smtClean="0">
                  <a:solidFill>
                    <a:schemeClr val="tx1"/>
                  </a:solidFill>
                  <a:latin typeface="+mn-ea"/>
                </a:rPr>
                <a:t>count = 0</a:t>
              </a:r>
            </a:p>
            <a:p>
              <a:r>
                <a:rPr lang="en-US" altLang="ko-KR" dirty="0" smtClean="0">
                  <a:solidFill>
                    <a:schemeClr val="tx1"/>
                  </a:solidFill>
                  <a:latin typeface="+mn-ea"/>
                </a:rPr>
                <a:t>	</a:t>
              </a:r>
              <a:r>
                <a:rPr lang="en-US" altLang="ko-KR" dirty="0" err="1" smtClean="0">
                  <a:solidFill>
                    <a:schemeClr val="tx1"/>
                  </a:solidFill>
                  <a:latin typeface="+mn-ea"/>
                </a:rPr>
                <a:t>totalsize</a:t>
              </a:r>
              <a:r>
                <a:rPr lang="en-US" altLang="ko-KR" dirty="0" smtClean="0">
                  <a:solidFill>
                    <a:schemeClr val="tx1"/>
                  </a:solidFill>
                  <a:latin typeface="+mn-ea"/>
                </a:rPr>
                <a:t> = 0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}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12" name="꺾인 연결선 11"/>
            <p:cNvCxnSpPr>
              <a:stCxn id="8" idx="1"/>
            </p:cNvCxnSpPr>
            <p:nvPr/>
          </p:nvCxnSpPr>
          <p:spPr>
            <a:xfrm rot="10800000" flipV="1">
              <a:off x="2987824" y="2960948"/>
              <a:ext cx="2232248" cy="468052"/>
            </a:xfrm>
            <a:prstGeom prst="bentConnector3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6372200" y="4017258"/>
            <a:ext cx="252028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아직 아무런 출력 작업을 하지 않음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3" t="21094" r="50255" b="59843"/>
          <a:stretch/>
        </p:blipFill>
        <p:spPr bwMode="auto">
          <a:xfrm>
            <a:off x="1534539" y="4653136"/>
            <a:ext cx="4176889" cy="139447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꺾인 연결선 8"/>
          <p:cNvCxnSpPr>
            <a:stCxn id="27" idx="1"/>
          </p:cNvCxnSpPr>
          <p:nvPr/>
        </p:nvCxnSpPr>
        <p:spPr>
          <a:xfrm rot="10800000">
            <a:off x="5088550" y="3925443"/>
            <a:ext cx="1283651" cy="445759"/>
          </a:xfrm>
          <a:prstGeom prst="bentConnector3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85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0" t="21031" r="49038" b="60517"/>
          <a:stretch/>
        </p:blipFill>
        <p:spPr bwMode="auto">
          <a:xfrm>
            <a:off x="1512866" y="2668582"/>
            <a:ext cx="4344728" cy="13498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altLang="ko-KR" sz="3200" b="1" cap="none" dirty="0" err="1">
                <a:solidFill>
                  <a:schemeClr val="tx1"/>
                </a:solidFill>
                <a:effectLst/>
                <a:latin typeface="+mj-ea"/>
                <a:cs typeface="+mn-cs"/>
              </a:rPr>
              <a:t>awk</a:t>
            </a:r>
            <a:r>
              <a:rPr lang="en-US" altLang="ko-KR" b="1" dirty="0" smtClean="0">
                <a:solidFill>
                  <a:schemeClr val="tx1"/>
                </a:solidFill>
                <a:latin typeface="+mj-ea"/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  <a:latin typeface="+mj-ea"/>
              </a:rPr>
              <a:t>프로그래밍 시스템</a:t>
            </a:r>
            <a:endParaRPr lang="ko-KR" altLang="en-US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파일들 평균 크기 파악</a:t>
            </a:r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pPr lvl="1"/>
            <a:endParaRPr lang="en-US" altLang="ko-KR" sz="500" dirty="0">
              <a:solidFill>
                <a:schemeClr val="tx1"/>
              </a:solidFill>
              <a:latin typeface="+mn-ea"/>
            </a:endParaRPr>
          </a:p>
          <a:p>
            <a:pPr lvl="2"/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실행 결과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lvl="1"/>
            <a:endParaRPr lang="en-US" altLang="ko-KR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29600" y="6435852"/>
            <a:ext cx="758952" cy="246888"/>
          </a:xfrm>
        </p:spPr>
        <p:txBody>
          <a:bodyPr/>
          <a:lstStyle/>
          <a:p>
            <a:pPr>
              <a:defRPr/>
            </a:pPr>
            <a:fld id="{EBFFD7DC-B449-45A0-8D59-3BD8BFDB29D6}" type="slidenum">
              <a:rPr lang="en-US" altLang="ko-KR" smtClean="0">
                <a:solidFill>
                  <a:schemeClr val="tx1"/>
                </a:solidFill>
              </a:rPr>
              <a:pPr>
                <a:defRPr/>
              </a:pPr>
              <a:t>9</a:t>
            </a:fld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542443" y="4327004"/>
            <a:ext cx="6485941" cy="14401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파이프라인을 복잡하게 연결해야 처리할 수 있었던 문제를 보다 간단하게 기술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163936" y="3563491"/>
            <a:ext cx="1291788" cy="168399"/>
            <a:chOff x="2163936" y="3601591"/>
            <a:chExt cx="1291788" cy="168399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2163936" y="3601591"/>
              <a:ext cx="19067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2797464" y="3769990"/>
              <a:ext cx="65826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/>
          <p:cNvGrpSpPr/>
          <p:nvPr/>
        </p:nvGrpSpPr>
        <p:grpSpPr>
          <a:xfrm>
            <a:off x="4071934" y="3143248"/>
            <a:ext cx="4595936" cy="1152128"/>
            <a:chOff x="4080520" y="3212976"/>
            <a:chExt cx="4595936" cy="1152128"/>
          </a:xfrm>
        </p:grpSpPr>
        <p:sp>
          <p:nvSpPr>
            <p:cNvPr id="15" name="타원 14"/>
            <p:cNvSpPr/>
            <p:nvPr/>
          </p:nvSpPr>
          <p:spPr>
            <a:xfrm>
              <a:off x="4080520" y="3212976"/>
              <a:ext cx="288032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724128" y="3657218"/>
              <a:ext cx="295232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 smtClean="0">
                  <a:solidFill>
                    <a:srgbClr val="FF0000"/>
                  </a:solidFill>
                  <a:latin typeface="+mn-ea"/>
                  <a:ea typeface="+mn-ea"/>
                </a:rPr>
                <a:t>awk</a:t>
              </a:r>
              <a:r>
                <a:rPr lang="en-US" altLang="ko-KR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 </a:t>
              </a:r>
              <a:r>
                <a:rPr lang="ko-KR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프로그램 소스를 파일로 부터 읽기</a:t>
              </a:r>
              <a:r>
                <a:rPr lang="en-US" altLang="ko-KR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(</a:t>
              </a:r>
              <a:r>
                <a:rPr lang="ko-KR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실행</a:t>
              </a:r>
              <a:r>
                <a:rPr lang="en-US" altLang="ko-KR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)</a:t>
              </a:r>
              <a:endParaRPr lang="ko-KR" altLang="en-US" sz="20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cxnSp>
          <p:nvCxnSpPr>
            <p:cNvPr id="28" name="꺾인 연결선 27"/>
            <p:cNvCxnSpPr/>
            <p:nvPr/>
          </p:nvCxnSpPr>
          <p:spPr>
            <a:xfrm rot="10800000">
              <a:off x="4224536" y="3501008"/>
              <a:ext cx="1571600" cy="617592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185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트렉">
  <a:themeElements>
    <a:clrScheme name="트렉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트렉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트렉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1469</TotalTime>
  <Words>1140</Words>
  <Application>Microsoft Office PowerPoint</Application>
  <PresentationFormat>화면 슬라이드 쇼(4:3)</PresentationFormat>
  <Paragraphs>299</Paragraphs>
  <Slides>21</Slides>
  <Notes>16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2" baseType="lpstr">
      <vt:lpstr>트렉</vt:lpstr>
      <vt:lpstr>명령행 파이프로 전달되는  데이터 분석</vt:lpstr>
      <vt:lpstr>목 차</vt:lpstr>
      <vt:lpstr>awk 프로그래밍 시스템</vt:lpstr>
      <vt:lpstr>awk 프로그래밍 시스템</vt:lpstr>
      <vt:lpstr>awk 프로그래밍 시스템</vt:lpstr>
      <vt:lpstr>awk 프로그래밍 시스템</vt:lpstr>
      <vt:lpstr>awk 프로그래밍 시스템</vt:lpstr>
      <vt:lpstr>awk 프로그래밍 시스템</vt:lpstr>
      <vt:lpstr>awk 프로그래밍 시스템</vt:lpstr>
      <vt:lpstr>awk 프로그래밍 시스템</vt:lpstr>
      <vt:lpstr>awk 프로그래밍 시스템</vt:lpstr>
      <vt:lpstr>파이프라인에서의 cut 명령어 활용</vt:lpstr>
      <vt:lpstr>파이프라인에서의 cut 명령어 활용</vt:lpstr>
      <vt:lpstr>파이프라인에서의 cut 명령어 활용</vt:lpstr>
      <vt:lpstr>파이프라인에서의 sed, tr 명령어 활용</vt:lpstr>
      <vt:lpstr>파이프라인에서의 sed, tr 명령어 활용</vt:lpstr>
      <vt:lpstr>파이프라인에서의 sed, tr 명령어 활용</vt:lpstr>
      <vt:lpstr>파이프라인에서의 sed, tr 명령어 활용</vt:lpstr>
      <vt:lpstr>정 리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  Unix란 무엇인가?</dc:title>
  <dc:creator>db76</dc:creator>
  <cp:lastModifiedBy>배재학 (Jae-Hak J. Bae)</cp:lastModifiedBy>
  <cp:revision>83</cp:revision>
  <dcterms:created xsi:type="dcterms:W3CDTF">2011-09-17T15:39:55Z</dcterms:created>
  <dcterms:modified xsi:type="dcterms:W3CDTF">2014-10-02T04:55:06Z</dcterms:modified>
</cp:coreProperties>
</file>